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4"/>
  </p:sldMasterIdLst>
  <p:sldIdLst>
    <p:sldId id="256" r:id="rId5"/>
    <p:sldId id="260" r:id="rId6"/>
    <p:sldId id="261" r:id="rId7"/>
    <p:sldId id="262" r:id="rId8"/>
    <p:sldId id="264" r:id="rId9"/>
    <p:sldId id="265" r:id="rId10"/>
    <p:sldId id="274" r:id="rId11"/>
    <p:sldId id="275" r:id="rId12"/>
    <p:sldId id="266" r:id="rId13"/>
    <p:sldId id="267" r:id="rId14"/>
    <p:sldId id="268" r:id="rId15"/>
    <p:sldId id="270" r:id="rId16"/>
    <p:sldId id="271" r:id="rId17"/>
    <p:sldId id="272" r:id="rId18"/>
    <p:sldId id="273" r:id="rId19"/>
    <p:sldId id="269" r:id="rId20"/>
    <p:sldId id="276" r:id="rId21"/>
    <p:sldId id="277" r:id="rId22"/>
    <p:sldId id="280" r:id="rId23"/>
    <p:sldId id="281"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VARSHI MEHTA - 70612400070" userId="S::devarshi.mehta70@nmims.in::13e8d202-b4a2-4f86-ac2f-91a0ef5bbcf6" providerId="AD" clId="Web-{4EB30886-170C-405D-5689-61AE81B45FA0}"/>
    <pc:docChg chg="modSld">
      <pc:chgData name="DEVARSHI MEHTA - 70612400070" userId="S::devarshi.mehta70@nmims.in::13e8d202-b4a2-4f86-ac2f-91a0ef5bbcf6" providerId="AD" clId="Web-{4EB30886-170C-405D-5689-61AE81B45FA0}" dt="2024-08-14T09:14:23.417" v="6"/>
      <pc:docMkLst>
        <pc:docMk/>
      </pc:docMkLst>
      <pc:sldChg chg="modSp">
        <pc:chgData name="DEVARSHI MEHTA - 70612400070" userId="S::devarshi.mehta70@nmims.in::13e8d202-b4a2-4f86-ac2f-91a0ef5bbcf6" providerId="AD" clId="Web-{4EB30886-170C-405D-5689-61AE81B45FA0}" dt="2024-08-14T09:14:23.417" v="6"/>
        <pc:sldMkLst>
          <pc:docMk/>
          <pc:sldMk cId="566243128" sldId="280"/>
        </pc:sldMkLst>
        <pc:picChg chg="mod">
          <ac:chgData name="DEVARSHI MEHTA - 70612400070" userId="S::devarshi.mehta70@nmims.in::13e8d202-b4a2-4f86-ac2f-91a0ef5bbcf6" providerId="AD" clId="Web-{4EB30886-170C-405D-5689-61AE81B45FA0}" dt="2024-08-14T09:14:23.417" v="6"/>
          <ac:picMkLst>
            <pc:docMk/>
            <pc:sldMk cId="566243128" sldId="280"/>
            <ac:picMk id="4" creationId="{00000000-0000-0000-0000-000000000000}"/>
          </ac:picMkLst>
        </pc:picChg>
      </pc:sldChg>
    </pc:docChg>
  </pc:docChgLst>
  <pc:docChgLst>
    <pc:chgData name="Maria Lokhandwala" userId="7864192ca2b01bab" providerId="LiveId" clId="{F9AC822B-07ED-4223-AB3C-FCE5B1A0CF09}"/>
    <pc:docChg chg="modSld">
      <pc:chgData name="Maria Lokhandwala" userId="7864192ca2b01bab" providerId="LiveId" clId="{F9AC822B-07ED-4223-AB3C-FCE5B1A0CF09}" dt="2024-08-24T16:44:30.028" v="1" actId="1076"/>
      <pc:docMkLst>
        <pc:docMk/>
      </pc:docMkLst>
      <pc:sldChg chg="modSp mod">
        <pc:chgData name="Maria Lokhandwala" userId="7864192ca2b01bab" providerId="LiveId" clId="{F9AC822B-07ED-4223-AB3C-FCE5B1A0CF09}" dt="2024-08-24T16:44:30.028" v="1" actId="1076"/>
        <pc:sldMkLst>
          <pc:docMk/>
          <pc:sldMk cId="3883788859" sldId="281"/>
        </pc:sldMkLst>
        <pc:picChg chg="mod">
          <ac:chgData name="Maria Lokhandwala" userId="7864192ca2b01bab" providerId="LiveId" clId="{F9AC822B-07ED-4223-AB3C-FCE5B1A0CF09}" dt="2024-08-24T16:44:30.028" v="1" actId="1076"/>
          <ac:picMkLst>
            <pc:docMk/>
            <pc:sldMk cId="3883788859" sldId="281"/>
            <ac:picMk id="3" creationId="{00000000-0000-0000-0000-000000000000}"/>
          </ac:picMkLst>
        </pc:picChg>
      </pc:sldChg>
    </pc:docChg>
  </pc:docChgLst>
  <pc:docChgLst>
    <pc:chgData name="DEVARSHI MEHTA - 70612400070" userId="S::devarshi.mehta70@nmims.in::13e8d202-b4a2-4f86-ac2f-91a0ef5bbcf6" providerId="AD" clId="Web-{F54E8DA7-FD01-06C8-37CB-BB7EDD1CE19D}"/>
    <pc:docChg chg="modSld">
      <pc:chgData name="DEVARSHI MEHTA - 70612400070" userId="S::devarshi.mehta70@nmims.in::13e8d202-b4a2-4f86-ac2f-91a0ef5bbcf6" providerId="AD" clId="Web-{F54E8DA7-FD01-06C8-37CB-BB7EDD1CE19D}" dt="2024-08-14T09:16:20.623" v="5"/>
      <pc:docMkLst>
        <pc:docMk/>
      </pc:docMkLst>
      <pc:sldChg chg="modSp">
        <pc:chgData name="DEVARSHI MEHTA - 70612400070" userId="S::devarshi.mehta70@nmims.in::13e8d202-b4a2-4f86-ac2f-91a0ef5bbcf6" providerId="AD" clId="Web-{F54E8DA7-FD01-06C8-37CB-BB7EDD1CE19D}" dt="2024-08-14T09:16:20.623" v="5"/>
        <pc:sldMkLst>
          <pc:docMk/>
          <pc:sldMk cId="566243128" sldId="280"/>
        </pc:sldMkLst>
        <pc:picChg chg="mod">
          <ac:chgData name="DEVARSHI MEHTA - 70612400070" userId="S::devarshi.mehta70@nmims.in::13e8d202-b4a2-4f86-ac2f-91a0ef5bbcf6" providerId="AD" clId="Web-{F54E8DA7-FD01-06C8-37CB-BB7EDD1CE19D}" dt="2024-08-14T09:16:20.623" v="5"/>
          <ac:picMkLst>
            <pc:docMk/>
            <pc:sldMk cId="566243128" sldId="280"/>
            <ac:picMk id="4" creationId="{00000000-0000-0000-0000-000000000000}"/>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FF4D548-D7BA-4D8D-976C-727A3233AEFB}" type="datetimeFigureOut">
              <a:rPr lang="en-IN" smtClean="0"/>
              <a:t>24-08-2024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8B116F-7956-4329-9B4E-0BAB67D2470D}" type="slidenum">
              <a:rPr lang="en-IN" smtClean="0"/>
              <a:t>‹#›</a:t>
            </a:fld>
            <a:endParaRPr lang="en-IN"/>
          </a:p>
        </p:txBody>
      </p:sp>
    </p:spTree>
    <p:extLst>
      <p:ext uri="{BB962C8B-B14F-4D97-AF65-F5344CB8AC3E}">
        <p14:creationId xmlns:p14="http://schemas.microsoft.com/office/powerpoint/2010/main" val="946085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FF4D548-D7BA-4D8D-976C-727A3233AEFB}" type="datetimeFigureOut">
              <a:rPr lang="en-IN" smtClean="0"/>
              <a:t>24-08-2024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88B116F-7956-4329-9B4E-0BAB67D2470D}" type="slidenum">
              <a:rPr lang="en-IN" smtClean="0"/>
              <a:t>‹#›</a:t>
            </a:fld>
            <a:endParaRPr lang="en-IN"/>
          </a:p>
        </p:txBody>
      </p:sp>
    </p:spTree>
    <p:extLst>
      <p:ext uri="{BB962C8B-B14F-4D97-AF65-F5344CB8AC3E}">
        <p14:creationId xmlns:p14="http://schemas.microsoft.com/office/powerpoint/2010/main" val="784331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FF4D548-D7BA-4D8D-976C-727A3233AEFB}" type="datetimeFigureOut">
              <a:rPr lang="en-IN" smtClean="0"/>
              <a:t>24-08-2024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8B116F-7956-4329-9B4E-0BAB67D2470D}" type="slidenum">
              <a:rPr lang="en-IN" smtClean="0"/>
              <a:t>‹#›</a:t>
            </a:fld>
            <a:endParaRPr lang="en-IN"/>
          </a:p>
        </p:txBody>
      </p:sp>
    </p:spTree>
    <p:extLst>
      <p:ext uri="{BB962C8B-B14F-4D97-AF65-F5344CB8AC3E}">
        <p14:creationId xmlns:p14="http://schemas.microsoft.com/office/powerpoint/2010/main" val="3133888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FF4D548-D7BA-4D8D-976C-727A3233AEFB}" type="datetimeFigureOut">
              <a:rPr lang="en-IN" smtClean="0"/>
              <a:t>24-08-2024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8B116F-7956-4329-9B4E-0BAB67D2470D}"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2686326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F4D548-D7BA-4D8D-976C-727A3233AEFB}" type="datetimeFigureOut">
              <a:rPr lang="en-IN" smtClean="0"/>
              <a:t>24-08-2024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8B116F-7956-4329-9B4E-0BAB67D2470D}" type="slidenum">
              <a:rPr lang="en-IN" smtClean="0"/>
              <a:t>‹#›</a:t>
            </a:fld>
            <a:endParaRPr lang="en-IN"/>
          </a:p>
        </p:txBody>
      </p:sp>
    </p:spTree>
    <p:extLst>
      <p:ext uri="{BB962C8B-B14F-4D97-AF65-F5344CB8AC3E}">
        <p14:creationId xmlns:p14="http://schemas.microsoft.com/office/powerpoint/2010/main" val="31319811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FF4D548-D7BA-4D8D-976C-727A3233AEFB}" type="datetimeFigureOut">
              <a:rPr lang="en-IN" smtClean="0"/>
              <a:t>24-08-2024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8B116F-7956-4329-9B4E-0BAB67D2470D}" type="slidenum">
              <a:rPr lang="en-IN" smtClean="0"/>
              <a:t>‹#›</a:t>
            </a:fld>
            <a:endParaRPr lang="en-IN"/>
          </a:p>
        </p:txBody>
      </p:sp>
    </p:spTree>
    <p:extLst>
      <p:ext uri="{BB962C8B-B14F-4D97-AF65-F5344CB8AC3E}">
        <p14:creationId xmlns:p14="http://schemas.microsoft.com/office/powerpoint/2010/main" val="30961242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FF4D548-D7BA-4D8D-976C-727A3233AEFB}" type="datetimeFigureOut">
              <a:rPr lang="en-IN" smtClean="0"/>
              <a:t>24-08-2024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8B116F-7956-4329-9B4E-0BAB67D2470D}" type="slidenum">
              <a:rPr lang="en-IN" smtClean="0"/>
              <a:t>‹#›</a:t>
            </a:fld>
            <a:endParaRPr lang="en-IN"/>
          </a:p>
        </p:txBody>
      </p:sp>
    </p:spTree>
    <p:extLst>
      <p:ext uri="{BB962C8B-B14F-4D97-AF65-F5344CB8AC3E}">
        <p14:creationId xmlns:p14="http://schemas.microsoft.com/office/powerpoint/2010/main" val="4219262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FF4D548-D7BA-4D8D-976C-727A3233AEFB}" type="datetimeFigureOut">
              <a:rPr lang="en-IN" smtClean="0"/>
              <a:t>24-08-2024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8B116F-7956-4329-9B4E-0BAB67D2470D}" type="slidenum">
              <a:rPr lang="en-IN" smtClean="0"/>
              <a:t>‹#›</a:t>
            </a:fld>
            <a:endParaRPr lang="en-IN"/>
          </a:p>
        </p:txBody>
      </p:sp>
    </p:spTree>
    <p:extLst>
      <p:ext uri="{BB962C8B-B14F-4D97-AF65-F5344CB8AC3E}">
        <p14:creationId xmlns:p14="http://schemas.microsoft.com/office/powerpoint/2010/main" val="13582834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FF4D548-D7BA-4D8D-976C-727A3233AEFB}" type="datetimeFigureOut">
              <a:rPr lang="en-IN" smtClean="0"/>
              <a:t>24-08-2024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8B116F-7956-4329-9B4E-0BAB67D2470D}" type="slidenum">
              <a:rPr lang="en-IN" smtClean="0"/>
              <a:t>‹#›</a:t>
            </a:fld>
            <a:endParaRPr lang="en-IN"/>
          </a:p>
        </p:txBody>
      </p:sp>
    </p:spTree>
    <p:extLst>
      <p:ext uri="{BB962C8B-B14F-4D97-AF65-F5344CB8AC3E}">
        <p14:creationId xmlns:p14="http://schemas.microsoft.com/office/powerpoint/2010/main" val="1349936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4FF4D548-D7BA-4D8D-976C-727A3233AEFB}" type="datetimeFigureOut">
              <a:rPr lang="en-IN" smtClean="0"/>
              <a:t>24-08-2024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8B116F-7956-4329-9B4E-0BAB67D2470D}" type="slidenum">
              <a:rPr lang="en-IN" smtClean="0"/>
              <a:t>‹#›</a:t>
            </a:fld>
            <a:endParaRPr lang="en-IN"/>
          </a:p>
        </p:txBody>
      </p:sp>
    </p:spTree>
    <p:extLst>
      <p:ext uri="{BB962C8B-B14F-4D97-AF65-F5344CB8AC3E}">
        <p14:creationId xmlns:p14="http://schemas.microsoft.com/office/powerpoint/2010/main" val="7409273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F4D548-D7BA-4D8D-976C-727A3233AEFB}" type="datetimeFigureOut">
              <a:rPr lang="en-IN" smtClean="0"/>
              <a:t>24-08-2024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8B116F-7956-4329-9B4E-0BAB67D2470D}" type="slidenum">
              <a:rPr lang="en-IN" smtClean="0"/>
              <a:t>‹#›</a:t>
            </a:fld>
            <a:endParaRPr lang="en-IN"/>
          </a:p>
        </p:txBody>
      </p:sp>
    </p:spTree>
    <p:extLst>
      <p:ext uri="{BB962C8B-B14F-4D97-AF65-F5344CB8AC3E}">
        <p14:creationId xmlns:p14="http://schemas.microsoft.com/office/powerpoint/2010/main" val="2437535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FF4D548-D7BA-4D8D-976C-727A3233AEFB}" type="datetimeFigureOut">
              <a:rPr lang="en-IN" smtClean="0"/>
              <a:t>24-08-2024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88B116F-7956-4329-9B4E-0BAB67D2470D}" type="slidenum">
              <a:rPr lang="en-IN" smtClean="0"/>
              <a:t>‹#›</a:t>
            </a:fld>
            <a:endParaRPr lang="en-IN"/>
          </a:p>
        </p:txBody>
      </p:sp>
    </p:spTree>
    <p:extLst>
      <p:ext uri="{BB962C8B-B14F-4D97-AF65-F5344CB8AC3E}">
        <p14:creationId xmlns:p14="http://schemas.microsoft.com/office/powerpoint/2010/main" val="3089785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FF4D548-D7BA-4D8D-976C-727A3233AEFB}" type="datetimeFigureOut">
              <a:rPr lang="en-IN" smtClean="0"/>
              <a:t>24-08-2024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88B116F-7956-4329-9B4E-0BAB67D2470D}" type="slidenum">
              <a:rPr lang="en-IN" smtClean="0"/>
              <a:t>‹#›</a:t>
            </a:fld>
            <a:endParaRPr lang="en-IN"/>
          </a:p>
        </p:txBody>
      </p:sp>
    </p:spTree>
    <p:extLst>
      <p:ext uri="{BB962C8B-B14F-4D97-AF65-F5344CB8AC3E}">
        <p14:creationId xmlns:p14="http://schemas.microsoft.com/office/powerpoint/2010/main" val="3390579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4FF4D548-D7BA-4D8D-976C-727A3233AEFB}" type="datetimeFigureOut">
              <a:rPr lang="en-IN" smtClean="0"/>
              <a:t>24-08-2024</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788B116F-7956-4329-9B4E-0BAB67D2470D}" type="slidenum">
              <a:rPr lang="en-IN" smtClean="0"/>
              <a:t>‹#›</a:t>
            </a:fld>
            <a:endParaRPr lang="en-IN"/>
          </a:p>
        </p:txBody>
      </p:sp>
    </p:spTree>
    <p:extLst>
      <p:ext uri="{BB962C8B-B14F-4D97-AF65-F5344CB8AC3E}">
        <p14:creationId xmlns:p14="http://schemas.microsoft.com/office/powerpoint/2010/main" val="3640847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FF4D548-D7BA-4D8D-976C-727A3233AEFB}" type="datetimeFigureOut">
              <a:rPr lang="en-IN" smtClean="0"/>
              <a:t>24-08-2024</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788B116F-7956-4329-9B4E-0BAB67D2470D}" type="slidenum">
              <a:rPr lang="en-IN" smtClean="0"/>
              <a:t>‹#›</a:t>
            </a:fld>
            <a:endParaRPr lang="en-IN"/>
          </a:p>
        </p:txBody>
      </p:sp>
    </p:spTree>
    <p:extLst>
      <p:ext uri="{BB962C8B-B14F-4D97-AF65-F5344CB8AC3E}">
        <p14:creationId xmlns:p14="http://schemas.microsoft.com/office/powerpoint/2010/main" val="3659787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FF4D548-D7BA-4D8D-976C-727A3233AEFB}" type="datetimeFigureOut">
              <a:rPr lang="en-IN" smtClean="0"/>
              <a:t>24-08-2024</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788B116F-7956-4329-9B4E-0BAB67D2470D}" type="slidenum">
              <a:rPr lang="en-IN" smtClean="0"/>
              <a:t>‹#›</a:t>
            </a:fld>
            <a:endParaRPr lang="en-IN"/>
          </a:p>
        </p:txBody>
      </p:sp>
    </p:spTree>
    <p:extLst>
      <p:ext uri="{BB962C8B-B14F-4D97-AF65-F5344CB8AC3E}">
        <p14:creationId xmlns:p14="http://schemas.microsoft.com/office/powerpoint/2010/main" val="74950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FF4D548-D7BA-4D8D-976C-727A3233AEFB}" type="datetimeFigureOut">
              <a:rPr lang="en-IN" smtClean="0"/>
              <a:t>24-08-2024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88B116F-7956-4329-9B4E-0BAB67D2470D}" type="slidenum">
              <a:rPr lang="en-IN" smtClean="0"/>
              <a:t>‹#›</a:t>
            </a:fld>
            <a:endParaRPr lang="en-IN"/>
          </a:p>
        </p:txBody>
      </p:sp>
    </p:spTree>
    <p:extLst>
      <p:ext uri="{BB962C8B-B14F-4D97-AF65-F5344CB8AC3E}">
        <p14:creationId xmlns:p14="http://schemas.microsoft.com/office/powerpoint/2010/main" val="3932007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FF4D548-D7BA-4D8D-976C-727A3233AEFB}" type="datetimeFigureOut">
              <a:rPr lang="en-IN" smtClean="0"/>
              <a:t>24-08-2024</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788B116F-7956-4329-9B4E-0BAB67D2470D}" type="slidenum">
              <a:rPr lang="en-IN" smtClean="0"/>
              <a:t>‹#›</a:t>
            </a:fld>
            <a:endParaRPr lang="en-IN"/>
          </a:p>
        </p:txBody>
      </p:sp>
    </p:spTree>
    <p:extLst>
      <p:ext uri="{BB962C8B-B14F-4D97-AF65-F5344CB8AC3E}">
        <p14:creationId xmlns:p14="http://schemas.microsoft.com/office/powerpoint/2010/main" val="3858431182"/>
      </p:ext>
    </p:extLst>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4F33F-52BC-43C0-19EA-19F8F8B0834A}"/>
              </a:ext>
            </a:extLst>
          </p:cNvPr>
          <p:cNvSpPr>
            <a:spLocks noGrp="1"/>
          </p:cNvSpPr>
          <p:nvPr>
            <p:ph type="ctrTitle"/>
          </p:nvPr>
        </p:nvSpPr>
        <p:spPr>
          <a:xfrm>
            <a:off x="1683171" y="1425388"/>
            <a:ext cx="8825658" cy="1411941"/>
          </a:xfrm>
        </p:spPr>
        <p:txBody>
          <a:bodyPr/>
          <a:lstStyle/>
          <a:p>
            <a:pPr algn="ctr"/>
            <a:r>
              <a:rPr lang="en-US"/>
              <a:t>JAVA PROGRAMMING</a:t>
            </a:r>
            <a:endParaRPr lang="en-IN"/>
          </a:p>
        </p:txBody>
      </p:sp>
      <p:sp>
        <p:nvSpPr>
          <p:cNvPr id="4" name="TextBox 3">
            <a:extLst>
              <a:ext uri="{FF2B5EF4-FFF2-40B4-BE49-F238E27FC236}">
                <a16:creationId xmlns:a16="http://schemas.microsoft.com/office/drawing/2014/main" id="{263D5869-FB4C-14B6-716C-54E8C24D9F3B}"/>
              </a:ext>
            </a:extLst>
          </p:cNvPr>
          <p:cNvSpPr txBox="1"/>
          <p:nvPr/>
        </p:nvSpPr>
        <p:spPr>
          <a:xfrm>
            <a:off x="1288473" y="3429000"/>
            <a:ext cx="9251827" cy="830997"/>
          </a:xfrm>
          <a:prstGeom prst="rect">
            <a:avLst/>
          </a:prstGeom>
          <a:noFill/>
        </p:spPr>
        <p:txBody>
          <a:bodyPr wrap="square" rtlCol="0">
            <a:spAutoFit/>
          </a:bodyPr>
          <a:lstStyle/>
          <a:p>
            <a:pPr algn="ctr"/>
            <a:r>
              <a:rPr lang="en-US" sz="4800"/>
              <a:t>Chap 3 : Inheritance</a:t>
            </a:r>
            <a:endParaRPr lang="en-IN" sz="4800"/>
          </a:p>
        </p:txBody>
      </p:sp>
    </p:spTree>
    <p:extLst>
      <p:ext uri="{BB962C8B-B14F-4D97-AF65-F5344CB8AC3E}">
        <p14:creationId xmlns:p14="http://schemas.microsoft.com/office/powerpoint/2010/main" val="24242943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22D4D9-A687-6F7E-DC6D-4408A8B97B4B}"/>
              </a:ext>
            </a:extLst>
          </p:cNvPr>
          <p:cNvSpPr txBox="1"/>
          <p:nvPr/>
        </p:nvSpPr>
        <p:spPr>
          <a:xfrm>
            <a:off x="549293" y="-72120"/>
            <a:ext cx="11313459" cy="1959511"/>
          </a:xfrm>
          <a:prstGeom prst="rect">
            <a:avLst/>
          </a:prstGeom>
          <a:noFill/>
        </p:spPr>
        <p:txBody>
          <a:bodyPr wrap="square" rtlCol="0">
            <a:spAutoFit/>
          </a:bodyPr>
          <a:lstStyle/>
          <a:p>
            <a:pPr marL="342900" lvl="0" indent="-342900" algn="just">
              <a:spcBef>
                <a:spcPts val="1000"/>
              </a:spcBef>
              <a:buClr>
                <a:schemeClr val="bg2">
                  <a:lumMod val="40000"/>
                  <a:lumOff val="60000"/>
                </a:schemeClr>
              </a:buClr>
              <a:buSzPct val="80000"/>
              <a:buFont typeface="Wingdings 3" charset="2"/>
              <a:buChar char=""/>
            </a:pPr>
            <a:endParaRPr lang="en-US" altLang="en-US" sz="1700">
              <a:latin typeface="Consolas" panose="020B0609020204030204" pitchFamily="49" charset="0"/>
            </a:endParaRPr>
          </a:p>
          <a:p>
            <a:pPr lvl="0" algn="just">
              <a:spcBef>
                <a:spcPts val="1000"/>
              </a:spcBef>
              <a:buClr>
                <a:schemeClr val="bg2">
                  <a:lumMod val="40000"/>
                  <a:lumOff val="60000"/>
                </a:schemeClr>
              </a:buClr>
              <a:buSzPct val="80000"/>
            </a:pPr>
            <a:r>
              <a:rPr lang="en-US" altLang="en-US" sz="1700">
                <a:latin typeface="Consolas" panose="020B0609020204030204" pitchFamily="49" charset="0"/>
              </a:rPr>
              <a:t>            </a:t>
            </a:r>
            <a:endParaRPr lang="en-US"/>
          </a:p>
          <a:p>
            <a:pPr algn="just">
              <a:spcBef>
                <a:spcPts val="1000"/>
              </a:spcBef>
              <a:buClr>
                <a:schemeClr val="bg2">
                  <a:lumMod val="40000"/>
                  <a:lumOff val="60000"/>
                </a:schemeClr>
              </a:buClr>
              <a:buSzPct val="80000"/>
            </a:pPr>
            <a:endParaRPr lang="en-US"/>
          </a:p>
          <a:p>
            <a:pPr algn="just">
              <a:spcBef>
                <a:spcPts val="1000"/>
              </a:spcBef>
              <a:buClr>
                <a:schemeClr val="bg2">
                  <a:lumMod val="40000"/>
                  <a:lumOff val="60000"/>
                </a:schemeClr>
              </a:buClr>
              <a:buSzPct val="80000"/>
            </a:pPr>
            <a:endParaRPr lang="en-US"/>
          </a:p>
          <a:p>
            <a:pPr marL="342900" indent="-342900" algn="just">
              <a:spcBef>
                <a:spcPts val="1000"/>
              </a:spcBef>
              <a:buClr>
                <a:schemeClr val="bg2">
                  <a:lumMod val="40000"/>
                  <a:lumOff val="60000"/>
                </a:schemeClr>
              </a:buClr>
              <a:buSzPct val="80000"/>
              <a:buFont typeface="Wingdings 3" charset="2"/>
              <a:buChar char=""/>
            </a:pPr>
            <a:endParaRPr lang="en-US"/>
          </a:p>
        </p:txBody>
      </p:sp>
      <p:sp>
        <p:nvSpPr>
          <p:cNvPr id="2" name="Title 1"/>
          <p:cNvSpPr>
            <a:spLocks noGrp="1"/>
          </p:cNvSpPr>
          <p:nvPr>
            <p:ph type="title"/>
          </p:nvPr>
        </p:nvSpPr>
        <p:spPr>
          <a:xfrm>
            <a:off x="187606" y="188259"/>
            <a:ext cx="11870575" cy="719377"/>
          </a:xfrm>
        </p:spPr>
        <p:txBody>
          <a:bodyPr/>
          <a:lstStyle/>
          <a:p>
            <a:pPr algn="ctr"/>
            <a:r>
              <a:rPr lang="en-US"/>
              <a:t>Method Overriding</a:t>
            </a:r>
            <a:endParaRPr lang="en-IN"/>
          </a:p>
        </p:txBody>
      </p:sp>
      <p:sp>
        <p:nvSpPr>
          <p:cNvPr id="3" name="Content Placeholder 2"/>
          <p:cNvSpPr>
            <a:spLocks noGrp="1"/>
          </p:cNvSpPr>
          <p:nvPr>
            <p:ph idx="1"/>
          </p:nvPr>
        </p:nvSpPr>
        <p:spPr>
          <a:xfrm>
            <a:off x="134063" y="907637"/>
            <a:ext cx="3914236" cy="5817360"/>
          </a:xfrm>
          <a:ln>
            <a:solidFill>
              <a:schemeClr val="bg1"/>
            </a:solidFill>
          </a:ln>
        </p:spPr>
        <p:txBody>
          <a:bodyPr>
            <a:normAutofit fontScale="77500" lnSpcReduction="20000"/>
          </a:bodyPr>
          <a:lstStyle/>
          <a:p>
            <a:pPr marL="0" indent="0">
              <a:lnSpc>
                <a:spcPct val="120000"/>
              </a:lnSpc>
              <a:spcBef>
                <a:spcPts val="0"/>
              </a:spcBef>
              <a:buNone/>
            </a:pPr>
            <a:r>
              <a:rPr lang="en-US"/>
              <a:t>class Bank{</a:t>
            </a:r>
          </a:p>
          <a:p>
            <a:pPr marL="0" indent="0">
              <a:lnSpc>
                <a:spcPct val="120000"/>
              </a:lnSpc>
              <a:spcBef>
                <a:spcPts val="0"/>
              </a:spcBef>
              <a:buNone/>
            </a:pPr>
            <a:r>
              <a:rPr lang="en-US" err="1"/>
              <a:t>int</a:t>
            </a:r>
            <a:r>
              <a:rPr lang="en-US"/>
              <a:t> </a:t>
            </a:r>
            <a:r>
              <a:rPr lang="en-US" err="1"/>
              <a:t>getRateOfInterest</a:t>
            </a:r>
            <a:r>
              <a:rPr lang="en-US"/>
              <a:t>()</a:t>
            </a:r>
          </a:p>
          <a:p>
            <a:pPr marL="0" indent="0">
              <a:lnSpc>
                <a:spcPct val="120000"/>
              </a:lnSpc>
              <a:spcBef>
                <a:spcPts val="0"/>
              </a:spcBef>
              <a:buNone/>
            </a:pPr>
            <a:r>
              <a:rPr lang="en-US"/>
              <a:t>{</a:t>
            </a:r>
          </a:p>
          <a:p>
            <a:pPr marL="0" indent="0">
              <a:lnSpc>
                <a:spcPct val="120000"/>
              </a:lnSpc>
              <a:spcBef>
                <a:spcPts val="0"/>
              </a:spcBef>
              <a:buNone/>
            </a:pPr>
            <a:r>
              <a:rPr lang="en-US"/>
              <a:t>return 0;</a:t>
            </a:r>
          </a:p>
          <a:p>
            <a:pPr marL="0" indent="0">
              <a:lnSpc>
                <a:spcPct val="120000"/>
              </a:lnSpc>
              <a:spcBef>
                <a:spcPts val="0"/>
              </a:spcBef>
              <a:buNone/>
            </a:pPr>
            <a:r>
              <a:rPr lang="en-US"/>
              <a:t>}}</a:t>
            </a:r>
          </a:p>
          <a:p>
            <a:pPr marL="0" indent="0">
              <a:lnSpc>
                <a:spcPct val="120000"/>
              </a:lnSpc>
              <a:spcBef>
                <a:spcPts val="0"/>
              </a:spcBef>
              <a:buNone/>
            </a:pPr>
            <a:endParaRPr lang="en-US"/>
          </a:p>
          <a:p>
            <a:pPr marL="0" indent="0">
              <a:lnSpc>
                <a:spcPct val="120000"/>
              </a:lnSpc>
              <a:spcBef>
                <a:spcPts val="0"/>
              </a:spcBef>
              <a:buNone/>
            </a:pPr>
            <a:r>
              <a:rPr lang="en-US"/>
              <a:t>class SBI extends Bank{</a:t>
            </a:r>
          </a:p>
          <a:p>
            <a:pPr marL="0" indent="0">
              <a:lnSpc>
                <a:spcPct val="120000"/>
              </a:lnSpc>
              <a:spcBef>
                <a:spcPts val="0"/>
              </a:spcBef>
              <a:buNone/>
            </a:pPr>
            <a:r>
              <a:rPr lang="en-US" err="1"/>
              <a:t>int</a:t>
            </a:r>
            <a:r>
              <a:rPr lang="en-US"/>
              <a:t> </a:t>
            </a:r>
            <a:r>
              <a:rPr lang="en-US" err="1"/>
              <a:t>getRateOfInterest</a:t>
            </a:r>
            <a:r>
              <a:rPr lang="en-US"/>
              <a:t>()</a:t>
            </a:r>
          </a:p>
          <a:p>
            <a:pPr marL="0" indent="0">
              <a:lnSpc>
                <a:spcPct val="120000"/>
              </a:lnSpc>
              <a:spcBef>
                <a:spcPts val="0"/>
              </a:spcBef>
              <a:buNone/>
            </a:pPr>
            <a:r>
              <a:rPr lang="en-US"/>
              <a:t>{</a:t>
            </a:r>
          </a:p>
          <a:p>
            <a:pPr marL="0" indent="0">
              <a:lnSpc>
                <a:spcPct val="120000"/>
              </a:lnSpc>
              <a:spcBef>
                <a:spcPts val="0"/>
              </a:spcBef>
              <a:buNone/>
            </a:pPr>
            <a:r>
              <a:rPr lang="en-US"/>
              <a:t>return 8;</a:t>
            </a:r>
          </a:p>
          <a:p>
            <a:pPr marL="0" indent="0">
              <a:lnSpc>
                <a:spcPct val="120000"/>
              </a:lnSpc>
              <a:spcBef>
                <a:spcPts val="0"/>
              </a:spcBef>
              <a:buNone/>
            </a:pPr>
            <a:r>
              <a:rPr lang="en-US"/>
              <a:t>}}</a:t>
            </a:r>
          </a:p>
          <a:p>
            <a:pPr marL="0" indent="0">
              <a:lnSpc>
                <a:spcPct val="120000"/>
              </a:lnSpc>
              <a:spcBef>
                <a:spcPts val="0"/>
              </a:spcBef>
              <a:buNone/>
            </a:pPr>
            <a:endParaRPr lang="en-US"/>
          </a:p>
          <a:p>
            <a:pPr marL="0" indent="0">
              <a:lnSpc>
                <a:spcPct val="120000"/>
              </a:lnSpc>
              <a:spcBef>
                <a:spcPts val="0"/>
              </a:spcBef>
              <a:buNone/>
            </a:pPr>
            <a:r>
              <a:rPr lang="en-US"/>
              <a:t>class ICICI extends Bank{</a:t>
            </a:r>
          </a:p>
          <a:p>
            <a:pPr marL="0" indent="0">
              <a:lnSpc>
                <a:spcPct val="120000"/>
              </a:lnSpc>
              <a:spcBef>
                <a:spcPts val="0"/>
              </a:spcBef>
              <a:buNone/>
            </a:pPr>
            <a:r>
              <a:rPr lang="en-US" err="1"/>
              <a:t>int</a:t>
            </a:r>
            <a:r>
              <a:rPr lang="en-US"/>
              <a:t> </a:t>
            </a:r>
            <a:r>
              <a:rPr lang="en-US" err="1"/>
              <a:t>getRateOfInterest</a:t>
            </a:r>
            <a:r>
              <a:rPr lang="en-US"/>
              <a:t>()</a:t>
            </a:r>
          </a:p>
          <a:p>
            <a:pPr marL="0" indent="0">
              <a:lnSpc>
                <a:spcPct val="120000"/>
              </a:lnSpc>
              <a:spcBef>
                <a:spcPts val="0"/>
              </a:spcBef>
              <a:buNone/>
            </a:pPr>
            <a:r>
              <a:rPr lang="en-US"/>
              <a:t>{</a:t>
            </a:r>
          </a:p>
          <a:p>
            <a:pPr marL="0" indent="0">
              <a:lnSpc>
                <a:spcPct val="120000"/>
              </a:lnSpc>
              <a:spcBef>
                <a:spcPts val="0"/>
              </a:spcBef>
              <a:buNone/>
            </a:pPr>
            <a:r>
              <a:rPr lang="en-US"/>
              <a:t>return 7;</a:t>
            </a:r>
          </a:p>
          <a:p>
            <a:pPr marL="0" indent="0">
              <a:lnSpc>
                <a:spcPct val="120000"/>
              </a:lnSpc>
              <a:spcBef>
                <a:spcPts val="0"/>
              </a:spcBef>
              <a:buNone/>
            </a:pPr>
            <a:r>
              <a:rPr lang="en-US"/>
              <a:t>}}</a:t>
            </a:r>
          </a:p>
          <a:p>
            <a:pPr marL="0" indent="0">
              <a:lnSpc>
                <a:spcPct val="120000"/>
              </a:lnSpc>
              <a:spcBef>
                <a:spcPts val="0"/>
              </a:spcBef>
              <a:buNone/>
            </a:pPr>
            <a:endParaRPr lang="en-US"/>
          </a:p>
          <a:p>
            <a:pPr marL="0" indent="0">
              <a:lnSpc>
                <a:spcPct val="120000"/>
              </a:lnSpc>
              <a:spcBef>
                <a:spcPts val="0"/>
              </a:spcBef>
              <a:buNone/>
            </a:pPr>
            <a:r>
              <a:rPr lang="en-US"/>
              <a:t>class AXIS extends Bank{</a:t>
            </a:r>
          </a:p>
          <a:p>
            <a:pPr marL="0" indent="0">
              <a:lnSpc>
                <a:spcPct val="120000"/>
              </a:lnSpc>
              <a:spcBef>
                <a:spcPts val="0"/>
              </a:spcBef>
              <a:buNone/>
            </a:pPr>
            <a:r>
              <a:rPr lang="en-US" err="1"/>
              <a:t>int</a:t>
            </a:r>
            <a:r>
              <a:rPr lang="en-US"/>
              <a:t> </a:t>
            </a:r>
            <a:r>
              <a:rPr lang="en-US" err="1"/>
              <a:t>getRateOfInterest</a:t>
            </a:r>
            <a:r>
              <a:rPr lang="en-US"/>
              <a:t>()</a:t>
            </a:r>
          </a:p>
          <a:p>
            <a:pPr marL="0" indent="0">
              <a:lnSpc>
                <a:spcPct val="120000"/>
              </a:lnSpc>
              <a:spcBef>
                <a:spcPts val="0"/>
              </a:spcBef>
              <a:buNone/>
            </a:pPr>
            <a:r>
              <a:rPr lang="en-US"/>
              <a:t>{</a:t>
            </a:r>
          </a:p>
          <a:p>
            <a:pPr marL="0" indent="0">
              <a:lnSpc>
                <a:spcPct val="120000"/>
              </a:lnSpc>
              <a:spcBef>
                <a:spcPts val="0"/>
              </a:spcBef>
              <a:buNone/>
            </a:pPr>
            <a:r>
              <a:rPr lang="en-US"/>
              <a:t>return 9;</a:t>
            </a:r>
          </a:p>
          <a:p>
            <a:pPr marL="0" indent="0">
              <a:lnSpc>
                <a:spcPct val="120000"/>
              </a:lnSpc>
              <a:spcBef>
                <a:spcPts val="0"/>
              </a:spcBef>
              <a:buNone/>
            </a:pPr>
            <a:r>
              <a:rPr lang="en-US"/>
              <a:t>}}</a:t>
            </a:r>
          </a:p>
          <a:p>
            <a:pPr marL="0" indent="0">
              <a:lnSpc>
                <a:spcPct val="120000"/>
              </a:lnSpc>
              <a:spcBef>
                <a:spcPts val="0"/>
              </a:spcBef>
              <a:buNone/>
            </a:pPr>
            <a:endParaRPr lang="en-US"/>
          </a:p>
        </p:txBody>
      </p:sp>
      <p:sp>
        <p:nvSpPr>
          <p:cNvPr id="6" name="TextBox 5"/>
          <p:cNvSpPr txBox="1"/>
          <p:nvPr/>
        </p:nvSpPr>
        <p:spPr>
          <a:xfrm>
            <a:off x="4048299" y="907635"/>
            <a:ext cx="7672646" cy="2751522"/>
          </a:xfrm>
          <a:prstGeom prst="rect">
            <a:avLst/>
          </a:prstGeom>
          <a:noFill/>
          <a:ln>
            <a:solidFill>
              <a:schemeClr val="bg1"/>
            </a:solidFill>
          </a:ln>
        </p:spPr>
        <p:txBody>
          <a:bodyPr wrap="square" rtlCol="0">
            <a:spAutoFit/>
          </a:bodyPr>
          <a:lstStyle/>
          <a:p>
            <a:pPr>
              <a:lnSpc>
                <a:spcPct val="120000"/>
              </a:lnSpc>
            </a:pPr>
            <a:r>
              <a:rPr lang="en-US" sz="1600"/>
              <a:t>class Main{</a:t>
            </a:r>
          </a:p>
          <a:p>
            <a:pPr>
              <a:lnSpc>
                <a:spcPct val="120000"/>
              </a:lnSpc>
            </a:pPr>
            <a:r>
              <a:rPr lang="en-US" sz="1600"/>
              <a:t>public static void main(String </a:t>
            </a:r>
            <a:r>
              <a:rPr lang="en-US" sz="1600" err="1"/>
              <a:t>args</a:t>
            </a:r>
            <a:r>
              <a:rPr lang="en-US" sz="1600"/>
              <a:t>[]){</a:t>
            </a:r>
          </a:p>
          <a:p>
            <a:pPr>
              <a:lnSpc>
                <a:spcPct val="120000"/>
              </a:lnSpc>
            </a:pPr>
            <a:r>
              <a:rPr lang="en-US" sz="1600"/>
              <a:t>SBI s=new SBI();</a:t>
            </a:r>
          </a:p>
          <a:p>
            <a:pPr>
              <a:lnSpc>
                <a:spcPct val="120000"/>
              </a:lnSpc>
            </a:pPr>
            <a:r>
              <a:rPr lang="en-US" sz="1600"/>
              <a:t>ICICI </a:t>
            </a:r>
            <a:r>
              <a:rPr lang="en-US" sz="1600" err="1"/>
              <a:t>i</a:t>
            </a:r>
            <a:r>
              <a:rPr lang="en-US" sz="1600"/>
              <a:t>=new ICICI();</a:t>
            </a:r>
          </a:p>
          <a:p>
            <a:pPr>
              <a:lnSpc>
                <a:spcPct val="120000"/>
              </a:lnSpc>
            </a:pPr>
            <a:r>
              <a:rPr lang="en-US" sz="1600"/>
              <a:t>AXIS a=new AXIS();</a:t>
            </a:r>
          </a:p>
          <a:p>
            <a:pPr>
              <a:lnSpc>
                <a:spcPct val="120000"/>
              </a:lnSpc>
            </a:pPr>
            <a:r>
              <a:rPr lang="en-US" sz="1600" err="1"/>
              <a:t>System.out.println</a:t>
            </a:r>
            <a:r>
              <a:rPr lang="en-US" sz="1600"/>
              <a:t>("SBI Rate of Interest: "+</a:t>
            </a:r>
            <a:r>
              <a:rPr lang="en-US" sz="1600" err="1"/>
              <a:t>s.getRateOfInterest</a:t>
            </a:r>
            <a:r>
              <a:rPr lang="en-US" sz="1600"/>
              <a:t>());</a:t>
            </a:r>
          </a:p>
          <a:p>
            <a:pPr>
              <a:lnSpc>
                <a:spcPct val="120000"/>
              </a:lnSpc>
            </a:pPr>
            <a:r>
              <a:rPr lang="en-US" sz="1600" err="1"/>
              <a:t>System.out.println</a:t>
            </a:r>
            <a:r>
              <a:rPr lang="en-US" sz="1600"/>
              <a:t>("ICICI Rate of Interest: "+</a:t>
            </a:r>
            <a:r>
              <a:rPr lang="en-US" sz="1600" err="1"/>
              <a:t>i.getRateOfInterest</a:t>
            </a:r>
            <a:r>
              <a:rPr lang="en-US" sz="1600"/>
              <a:t>());</a:t>
            </a:r>
          </a:p>
          <a:p>
            <a:pPr>
              <a:lnSpc>
                <a:spcPct val="120000"/>
              </a:lnSpc>
            </a:pPr>
            <a:r>
              <a:rPr lang="en-US" sz="1600" err="1"/>
              <a:t>System.out.println</a:t>
            </a:r>
            <a:r>
              <a:rPr lang="en-US" sz="1600"/>
              <a:t>("AXIS Rate of Interest: "+</a:t>
            </a:r>
            <a:r>
              <a:rPr lang="en-US" sz="1600" err="1"/>
              <a:t>a.getRateOfInterest</a:t>
            </a:r>
            <a:r>
              <a:rPr lang="en-US" sz="1600"/>
              <a:t>());</a:t>
            </a:r>
          </a:p>
          <a:p>
            <a:pPr>
              <a:lnSpc>
                <a:spcPct val="120000"/>
              </a:lnSpc>
            </a:pPr>
            <a:r>
              <a:rPr lang="en-US" sz="1600"/>
              <a:t>}}</a:t>
            </a:r>
          </a:p>
        </p:txBody>
      </p:sp>
      <p:pic>
        <p:nvPicPr>
          <p:cNvPr id="9" name="Picture 8"/>
          <p:cNvPicPr>
            <a:picLocks noChangeAspect="1"/>
          </p:cNvPicPr>
          <p:nvPr/>
        </p:nvPicPr>
        <p:blipFill>
          <a:blip r:embed="rId2"/>
          <a:stretch>
            <a:fillRect/>
          </a:stretch>
        </p:blipFill>
        <p:spPr>
          <a:xfrm>
            <a:off x="4138178" y="3816316"/>
            <a:ext cx="5989847" cy="1603581"/>
          </a:xfrm>
          <a:prstGeom prst="rect">
            <a:avLst/>
          </a:prstGeom>
        </p:spPr>
      </p:pic>
    </p:spTree>
    <p:extLst>
      <p:ext uri="{BB962C8B-B14F-4D97-AF65-F5344CB8AC3E}">
        <p14:creationId xmlns:p14="http://schemas.microsoft.com/office/powerpoint/2010/main" val="311548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22D4D9-A687-6F7E-DC6D-4408A8B97B4B}"/>
              </a:ext>
            </a:extLst>
          </p:cNvPr>
          <p:cNvSpPr txBox="1"/>
          <p:nvPr/>
        </p:nvSpPr>
        <p:spPr>
          <a:xfrm>
            <a:off x="266659" y="1119284"/>
            <a:ext cx="11313459" cy="2513509"/>
          </a:xfrm>
          <a:prstGeom prst="rect">
            <a:avLst/>
          </a:prstGeom>
          <a:noFill/>
        </p:spPr>
        <p:txBody>
          <a:bodyPr wrap="square" rtlCol="0">
            <a:spAutoFit/>
          </a:bodyPr>
          <a:lstStyle/>
          <a:p>
            <a:pPr marL="285750" indent="-342900" algn="just">
              <a:spcBef>
                <a:spcPts val="1000"/>
              </a:spcBef>
              <a:buClr>
                <a:schemeClr val="bg2">
                  <a:lumMod val="40000"/>
                  <a:lumOff val="60000"/>
                </a:schemeClr>
              </a:buClr>
              <a:buSzPct val="80000"/>
              <a:buFont typeface="Wingdings 3" charset="2"/>
              <a:buChar char=""/>
            </a:pPr>
            <a:r>
              <a:rPr lang="en-US" sz="1700"/>
              <a:t>The final keyword can be preceded to any member of a class or to the class itself.</a:t>
            </a:r>
          </a:p>
          <a:p>
            <a:pPr marL="285750" indent="-342900" algn="just">
              <a:spcBef>
                <a:spcPts val="1000"/>
              </a:spcBef>
              <a:buClr>
                <a:schemeClr val="bg2">
                  <a:lumMod val="40000"/>
                  <a:lumOff val="60000"/>
                </a:schemeClr>
              </a:buClr>
              <a:buSzPct val="80000"/>
              <a:buFont typeface="Wingdings 3" charset="2"/>
              <a:buChar char=""/>
            </a:pPr>
            <a:r>
              <a:rPr lang="en-US" sz="1700"/>
              <a:t>Making anything final has following implications – </a:t>
            </a:r>
          </a:p>
          <a:p>
            <a:pPr marL="742950" lvl="1" indent="-342900" algn="just">
              <a:spcBef>
                <a:spcPts val="1000"/>
              </a:spcBef>
              <a:buClr>
                <a:schemeClr val="bg2">
                  <a:lumMod val="40000"/>
                  <a:lumOff val="60000"/>
                </a:schemeClr>
              </a:buClr>
              <a:buSzPct val="80000"/>
              <a:buFont typeface="Wingdings 3" charset="2"/>
              <a:buChar char=""/>
            </a:pPr>
            <a:r>
              <a:rPr lang="en-US"/>
              <a:t>If the field member is declared final then the variable value cannot be changed i.e. it becomes constant.</a:t>
            </a:r>
          </a:p>
          <a:p>
            <a:pPr marL="742950" lvl="1" indent="-342900" algn="just">
              <a:spcBef>
                <a:spcPts val="1000"/>
              </a:spcBef>
              <a:buClr>
                <a:schemeClr val="bg2">
                  <a:lumMod val="40000"/>
                  <a:lumOff val="60000"/>
                </a:schemeClr>
              </a:buClr>
              <a:buSzPct val="80000"/>
              <a:buFont typeface="Wingdings 3" charset="2"/>
              <a:buChar char=""/>
            </a:pPr>
            <a:r>
              <a:rPr lang="en-US"/>
              <a:t>If a method is declared as final then that method cannot be overridden</a:t>
            </a:r>
          </a:p>
          <a:p>
            <a:pPr marL="742950" lvl="1" indent="-342900" algn="just">
              <a:spcBef>
                <a:spcPts val="1000"/>
              </a:spcBef>
              <a:buClr>
                <a:schemeClr val="bg2">
                  <a:lumMod val="40000"/>
                  <a:lumOff val="60000"/>
                </a:schemeClr>
              </a:buClr>
              <a:buSzPct val="80000"/>
              <a:buFont typeface="Wingdings 3" charset="2"/>
              <a:buChar char=""/>
            </a:pPr>
            <a:r>
              <a:rPr lang="en-US"/>
              <a:t>If a class is declared as final then that class cannot have any sub class i.e. no class can be derived from a final class</a:t>
            </a:r>
          </a:p>
        </p:txBody>
      </p:sp>
      <p:sp>
        <p:nvSpPr>
          <p:cNvPr id="2" name="Title 1"/>
          <p:cNvSpPr>
            <a:spLocks noGrp="1"/>
          </p:cNvSpPr>
          <p:nvPr>
            <p:ph type="title"/>
          </p:nvPr>
        </p:nvSpPr>
        <p:spPr>
          <a:xfrm>
            <a:off x="187606" y="188259"/>
            <a:ext cx="11870575" cy="719377"/>
          </a:xfrm>
        </p:spPr>
        <p:txBody>
          <a:bodyPr/>
          <a:lstStyle/>
          <a:p>
            <a:pPr algn="ctr"/>
            <a:r>
              <a:rPr lang="en-US"/>
              <a:t>Final class and “final” keyword</a:t>
            </a:r>
            <a:endParaRPr lang="en-IN"/>
          </a:p>
        </p:txBody>
      </p:sp>
    </p:spTree>
    <p:extLst>
      <p:ext uri="{BB962C8B-B14F-4D97-AF65-F5344CB8AC3E}">
        <p14:creationId xmlns:p14="http://schemas.microsoft.com/office/powerpoint/2010/main" val="1006942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22D4D9-A687-6F7E-DC6D-4408A8B97B4B}"/>
              </a:ext>
            </a:extLst>
          </p:cNvPr>
          <p:cNvSpPr txBox="1"/>
          <p:nvPr/>
        </p:nvSpPr>
        <p:spPr>
          <a:xfrm>
            <a:off x="266659" y="1119284"/>
            <a:ext cx="11791522" cy="1267014"/>
          </a:xfrm>
          <a:prstGeom prst="rect">
            <a:avLst/>
          </a:prstGeom>
          <a:noFill/>
        </p:spPr>
        <p:txBody>
          <a:bodyPr wrap="square" rtlCol="0">
            <a:spAutoFit/>
          </a:bodyPr>
          <a:lstStyle/>
          <a:p>
            <a:pPr marL="285750" indent="-342900" algn="just">
              <a:spcBef>
                <a:spcPts val="1000"/>
              </a:spcBef>
              <a:buClr>
                <a:schemeClr val="bg2">
                  <a:lumMod val="40000"/>
                  <a:lumOff val="60000"/>
                </a:schemeClr>
              </a:buClr>
              <a:buSzPct val="80000"/>
              <a:buFont typeface="Wingdings 3" charset="2"/>
              <a:buChar char=""/>
            </a:pPr>
            <a:r>
              <a:rPr lang="en-US" sz="1700" b="1"/>
              <a:t>Final variable : </a:t>
            </a:r>
            <a:r>
              <a:rPr lang="en-US" sz="1700"/>
              <a:t>If you make any variable as final, you cannot change the value of final variable(It will be constant).</a:t>
            </a:r>
          </a:p>
          <a:p>
            <a:pPr marL="285750" indent="-342900" algn="just">
              <a:spcBef>
                <a:spcPts val="1000"/>
              </a:spcBef>
              <a:buClr>
                <a:schemeClr val="bg2">
                  <a:lumMod val="40000"/>
                  <a:lumOff val="60000"/>
                </a:schemeClr>
              </a:buClr>
              <a:buSzPct val="80000"/>
              <a:buFont typeface="Wingdings 3" charset="2"/>
              <a:buChar char=""/>
            </a:pPr>
            <a:r>
              <a:rPr lang="en-US" sz="1700"/>
              <a:t>Example of final variable : There is a final variable </a:t>
            </a:r>
            <a:r>
              <a:rPr lang="en-US" sz="1700" err="1"/>
              <a:t>speedlimit</a:t>
            </a:r>
            <a:r>
              <a:rPr lang="en-US" sz="1700"/>
              <a:t>, we are going to change the value of this variable, but it can't be changed because final variable once assigned a value can never be changed.</a:t>
            </a:r>
            <a:endParaRPr lang="en-US"/>
          </a:p>
        </p:txBody>
      </p:sp>
      <p:sp>
        <p:nvSpPr>
          <p:cNvPr id="2" name="Title 1"/>
          <p:cNvSpPr>
            <a:spLocks noGrp="1"/>
          </p:cNvSpPr>
          <p:nvPr>
            <p:ph type="title"/>
          </p:nvPr>
        </p:nvSpPr>
        <p:spPr>
          <a:xfrm>
            <a:off x="187606" y="188259"/>
            <a:ext cx="11870575" cy="719377"/>
          </a:xfrm>
        </p:spPr>
        <p:txBody>
          <a:bodyPr/>
          <a:lstStyle/>
          <a:p>
            <a:pPr algn="ctr"/>
            <a:r>
              <a:rPr lang="en-US"/>
              <a:t>Final class and “final” keyword</a:t>
            </a:r>
            <a:endParaRPr lang="en-IN"/>
          </a:p>
        </p:txBody>
      </p:sp>
      <p:sp>
        <p:nvSpPr>
          <p:cNvPr id="3" name="TextBox 2"/>
          <p:cNvSpPr txBox="1"/>
          <p:nvPr/>
        </p:nvSpPr>
        <p:spPr>
          <a:xfrm>
            <a:off x="648393" y="2510444"/>
            <a:ext cx="6575367" cy="3693319"/>
          </a:xfrm>
          <a:prstGeom prst="rect">
            <a:avLst/>
          </a:prstGeom>
          <a:noFill/>
        </p:spPr>
        <p:txBody>
          <a:bodyPr wrap="square" rtlCol="0">
            <a:spAutoFit/>
          </a:bodyPr>
          <a:lstStyle/>
          <a:p>
            <a:r>
              <a:rPr lang="en-IN"/>
              <a:t>class Bike{</a:t>
            </a:r>
          </a:p>
          <a:p>
            <a:r>
              <a:rPr lang="en-IN"/>
              <a:t>  final </a:t>
            </a:r>
            <a:r>
              <a:rPr lang="en-IN" err="1"/>
              <a:t>int</a:t>
            </a:r>
            <a:r>
              <a:rPr lang="en-IN"/>
              <a:t> </a:t>
            </a:r>
            <a:r>
              <a:rPr lang="en-IN" err="1"/>
              <a:t>speedlimit</a:t>
            </a:r>
            <a:r>
              <a:rPr lang="en-IN"/>
              <a:t>=90; //final variable</a:t>
            </a:r>
          </a:p>
          <a:p>
            <a:r>
              <a:rPr lang="en-IN"/>
              <a:t>  void run(){</a:t>
            </a:r>
          </a:p>
          <a:p>
            <a:r>
              <a:rPr lang="en-IN"/>
              <a:t>   </a:t>
            </a:r>
            <a:r>
              <a:rPr lang="en-IN" err="1"/>
              <a:t>speedlimit</a:t>
            </a:r>
            <a:r>
              <a:rPr lang="en-IN"/>
              <a:t>=400;          // changing value of </a:t>
            </a:r>
            <a:r>
              <a:rPr lang="en-IN" err="1"/>
              <a:t>speedlimit</a:t>
            </a:r>
            <a:endParaRPr lang="en-IN"/>
          </a:p>
          <a:p>
            <a:r>
              <a:rPr lang="en-IN"/>
              <a:t>  }</a:t>
            </a:r>
          </a:p>
          <a:p>
            <a:r>
              <a:rPr lang="en-IN"/>
              <a:t>}</a:t>
            </a:r>
          </a:p>
          <a:p>
            <a:r>
              <a:rPr lang="en-IN"/>
              <a:t>class Main{</a:t>
            </a:r>
          </a:p>
          <a:p>
            <a:r>
              <a:rPr lang="en-IN"/>
              <a:t>  public static void main(String </a:t>
            </a:r>
            <a:r>
              <a:rPr lang="en-IN" err="1"/>
              <a:t>args</a:t>
            </a:r>
            <a:r>
              <a:rPr lang="en-IN"/>
              <a:t>[]){</a:t>
            </a:r>
          </a:p>
          <a:p>
            <a:r>
              <a:rPr lang="en-IN"/>
              <a:t>  Bike b=new  Bike();</a:t>
            </a:r>
          </a:p>
          <a:p>
            <a:r>
              <a:rPr lang="en-IN"/>
              <a:t>  </a:t>
            </a:r>
            <a:r>
              <a:rPr lang="en-IN" err="1"/>
              <a:t>b.run</a:t>
            </a:r>
            <a:r>
              <a:rPr lang="en-IN"/>
              <a:t>();</a:t>
            </a:r>
          </a:p>
          <a:p>
            <a:r>
              <a:rPr lang="en-IN"/>
              <a:t>  }</a:t>
            </a:r>
          </a:p>
          <a:p>
            <a:r>
              <a:rPr lang="en-IN"/>
              <a:t> }</a:t>
            </a:r>
          </a:p>
          <a:p>
            <a:endParaRPr lang="en-IN"/>
          </a:p>
        </p:txBody>
      </p:sp>
      <p:pic>
        <p:nvPicPr>
          <p:cNvPr id="5" name="Picture 4"/>
          <p:cNvPicPr>
            <a:picLocks noChangeAspect="1"/>
          </p:cNvPicPr>
          <p:nvPr/>
        </p:nvPicPr>
        <p:blipFill>
          <a:blip r:embed="rId2"/>
          <a:stretch>
            <a:fillRect/>
          </a:stretch>
        </p:blipFill>
        <p:spPr>
          <a:xfrm>
            <a:off x="4140536" y="5303956"/>
            <a:ext cx="7763290" cy="1300952"/>
          </a:xfrm>
          <a:prstGeom prst="rect">
            <a:avLst/>
          </a:prstGeom>
        </p:spPr>
      </p:pic>
    </p:spTree>
    <p:extLst>
      <p:ext uri="{BB962C8B-B14F-4D97-AF65-F5344CB8AC3E}">
        <p14:creationId xmlns:p14="http://schemas.microsoft.com/office/powerpoint/2010/main" val="3392688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22D4D9-A687-6F7E-DC6D-4408A8B97B4B}"/>
              </a:ext>
            </a:extLst>
          </p:cNvPr>
          <p:cNvSpPr txBox="1"/>
          <p:nvPr/>
        </p:nvSpPr>
        <p:spPr>
          <a:xfrm>
            <a:off x="266659" y="1119284"/>
            <a:ext cx="11791522" cy="369332"/>
          </a:xfrm>
          <a:prstGeom prst="rect">
            <a:avLst/>
          </a:prstGeom>
          <a:noFill/>
        </p:spPr>
        <p:txBody>
          <a:bodyPr wrap="square" rtlCol="0">
            <a:spAutoFit/>
          </a:bodyPr>
          <a:lstStyle/>
          <a:p>
            <a:pPr marL="285750" indent="-342900" algn="just">
              <a:spcBef>
                <a:spcPts val="1000"/>
              </a:spcBef>
              <a:buClr>
                <a:schemeClr val="bg2">
                  <a:lumMod val="40000"/>
                  <a:lumOff val="60000"/>
                </a:schemeClr>
              </a:buClr>
              <a:buSzPct val="80000"/>
              <a:buFont typeface="Wingdings 3" charset="2"/>
              <a:buChar char=""/>
            </a:pPr>
            <a:r>
              <a:rPr lang="en-US" sz="1700" b="1"/>
              <a:t>Final method : </a:t>
            </a:r>
            <a:r>
              <a:rPr lang="en-US"/>
              <a:t>If you make any method as final, you cannot override it.</a:t>
            </a:r>
          </a:p>
        </p:txBody>
      </p:sp>
      <p:sp>
        <p:nvSpPr>
          <p:cNvPr id="2" name="Title 1"/>
          <p:cNvSpPr>
            <a:spLocks noGrp="1"/>
          </p:cNvSpPr>
          <p:nvPr>
            <p:ph type="title"/>
          </p:nvPr>
        </p:nvSpPr>
        <p:spPr>
          <a:xfrm>
            <a:off x="187606" y="188259"/>
            <a:ext cx="11870575" cy="719377"/>
          </a:xfrm>
        </p:spPr>
        <p:txBody>
          <a:bodyPr/>
          <a:lstStyle/>
          <a:p>
            <a:pPr algn="ctr"/>
            <a:r>
              <a:rPr lang="en-US"/>
              <a:t>Final class and “final” keyword</a:t>
            </a:r>
            <a:endParaRPr lang="en-IN"/>
          </a:p>
        </p:txBody>
      </p:sp>
      <p:sp>
        <p:nvSpPr>
          <p:cNvPr id="3" name="TextBox 2"/>
          <p:cNvSpPr txBox="1"/>
          <p:nvPr/>
        </p:nvSpPr>
        <p:spPr>
          <a:xfrm>
            <a:off x="465513" y="1700264"/>
            <a:ext cx="6184669" cy="4924425"/>
          </a:xfrm>
          <a:prstGeom prst="rect">
            <a:avLst/>
          </a:prstGeom>
          <a:noFill/>
        </p:spPr>
        <p:txBody>
          <a:bodyPr wrap="square" rtlCol="0">
            <a:spAutoFit/>
          </a:bodyPr>
          <a:lstStyle/>
          <a:p>
            <a:r>
              <a:rPr lang="en-IN" sz="1600"/>
              <a:t>class Bike{</a:t>
            </a:r>
          </a:p>
          <a:p>
            <a:r>
              <a:rPr lang="en-IN" sz="1600"/>
              <a:t>  final void run()</a:t>
            </a:r>
          </a:p>
          <a:p>
            <a:r>
              <a:rPr lang="en-IN" sz="1600"/>
              <a:t>  {</a:t>
            </a:r>
          </a:p>
          <a:p>
            <a:r>
              <a:rPr lang="en-IN" sz="1600"/>
              <a:t>      </a:t>
            </a:r>
            <a:r>
              <a:rPr lang="en-IN" sz="1600" err="1"/>
              <a:t>System.out.println</a:t>
            </a:r>
            <a:r>
              <a:rPr lang="en-IN" sz="1600"/>
              <a:t>("running");</a:t>
            </a:r>
          </a:p>
          <a:p>
            <a:r>
              <a:rPr lang="en-IN" sz="1600"/>
              <a:t>  }</a:t>
            </a:r>
          </a:p>
          <a:p>
            <a:r>
              <a:rPr lang="en-IN" sz="1600"/>
              <a:t>}</a:t>
            </a:r>
          </a:p>
          <a:p>
            <a:r>
              <a:rPr lang="en-IN" sz="1600"/>
              <a:t>   </a:t>
            </a:r>
          </a:p>
          <a:p>
            <a:r>
              <a:rPr lang="en-IN" sz="1600"/>
              <a:t>class Honda extends Bike{</a:t>
            </a:r>
          </a:p>
          <a:p>
            <a:r>
              <a:rPr lang="en-IN" sz="1600"/>
              <a:t>   void run()                  // overriding final method run()</a:t>
            </a:r>
          </a:p>
          <a:p>
            <a:r>
              <a:rPr lang="en-IN" sz="1600"/>
              <a:t>   {</a:t>
            </a:r>
          </a:p>
          <a:p>
            <a:r>
              <a:rPr lang="en-IN" sz="1600"/>
              <a:t>       </a:t>
            </a:r>
            <a:r>
              <a:rPr lang="en-IN" sz="1600" err="1"/>
              <a:t>System.out.println</a:t>
            </a:r>
            <a:r>
              <a:rPr lang="en-IN" sz="1600"/>
              <a:t>("running safely with 100kmph"); </a:t>
            </a:r>
          </a:p>
          <a:p>
            <a:r>
              <a:rPr lang="en-IN" sz="1600"/>
              <a:t>   }</a:t>
            </a:r>
          </a:p>
          <a:p>
            <a:r>
              <a:rPr lang="en-IN" sz="1600"/>
              <a:t>}</a:t>
            </a:r>
          </a:p>
          <a:p>
            <a:r>
              <a:rPr lang="en-IN" sz="1600"/>
              <a:t>  class Main{</a:t>
            </a:r>
          </a:p>
          <a:p>
            <a:r>
              <a:rPr lang="en-IN" sz="1600"/>
              <a:t>   public static void main(String </a:t>
            </a:r>
            <a:r>
              <a:rPr lang="en-IN" sz="1600" err="1"/>
              <a:t>args</a:t>
            </a:r>
            <a:r>
              <a:rPr lang="en-IN" sz="1600"/>
              <a:t>[]){</a:t>
            </a:r>
          </a:p>
          <a:p>
            <a:r>
              <a:rPr lang="en-IN" sz="1600"/>
              <a:t>   Honda h= new Honda();</a:t>
            </a:r>
          </a:p>
          <a:p>
            <a:r>
              <a:rPr lang="en-IN" sz="1600"/>
              <a:t>   </a:t>
            </a:r>
            <a:r>
              <a:rPr lang="en-IN" sz="1600" err="1"/>
              <a:t>h.run</a:t>
            </a:r>
            <a:r>
              <a:rPr lang="en-IN" sz="1600"/>
              <a:t>();</a:t>
            </a:r>
          </a:p>
          <a:p>
            <a:r>
              <a:rPr lang="en-IN" sz="1600"/>
              <a:t>   }</a:t>
            </a:r>
          </a:p>
          <a:p>
            <a:r>
              <a:rPr lang="en-IN" sz="1600"/>
              <a:t>}</a:t>
            </a:r>
          </a:p>
        </p:txBody>
      </p:sp>
      <p:pic>
        <p:nvPicPr>
          <p:cNvPr id="6" name="Picture 5"/>
          <p:cNvPicPr>
            <a:picLocks noChangeAspect="1"/>
          </p:cNvPicPr>
          <p:nvPr/>
        </p:nvPicPr>
        <p:blipFill>
          <a:blip r:embed="rId2"/>
          <a:stretch>
            <a:fillRect/>
          </a:stretch>
        </p:blipFill>
        <p:spPr>
          <a:xfrm>
            <a:off x="4941483" y="4939405"/>
            <a:ext cx="6970358" cy="1494646"/>
          </a:xfrm>
          <a:prstGeom prst="rect">
            <a:avLst/>
          </a:prstGeom>
        </p:spPr>
      </p:pic>
    </p:spTree>
    <p:extLst>
      <p:ext uri="{BB962C8B-B14F-4D97-AF65-F5344CB8AC3E}">
        <p14:creationId xmlns:p14="http://schemas.microsoft.com/office/powerpoint/2010/main" val="1440268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22D4D9-A687-6F7E-DC6D-4408A8B97B4B}"/>
              </a:ext>
            </a:extLst>
          </p:cNvPr>
          <p:cNvSpPr txBox="1"/>
          <p:nvPr/>
        </p:nvSpPr>
        <p:spPr>
          <a:xfrm>
            <a:off x="266659" y="1119284"/>
            <a:ext cx="11791522" cy="369332"/>
          </a:xfrm>
          <a:prstGeom prst="rect">
            <a:avLst/>
          </a:prstGeom>
          <a:noFill/>
        </p:spPr>
        <p:txBody>
          <a:bodyPr wrap="square" rtlCol="0">
            <a:spAutoFit/>
          </a:bodyPr>
          <a:lstStyle/>
          <a:p>
            <a:pPr marL="285750" indent="-342900" algn="just">
              <a:spcBef>
                <a:spcPts val="1000"/>
              </a:spcBef>
              <a:buClr>
                <a:schemeClr val="bg2">
                  <a:lumMod val="40000"/>
                  <a:lumOff val="60000"/>
                </a:schemeClr>
              </a:buClr>
              <a:buSzPct val="80000"/>
              <a:buFont typeface="Wingdings 3" charset="2"/>
              <a:buChar char=""/>
            </a:pPr>
            <a:r>
              <a:rPr lang="en-US" sz="1700" b="1"/>
              <a:t>Final class : </a:t>
            </a:r>
            <a:r>
              <a:rPr lang="en-US"/>
              <a:t>If you make any class as final, you cannot extend it.</a:t>
            </a:r>
          </a:p>
        </p:txBody>
      </p:sp>
      <p:sp>
        <p:nvSpPr>
          <p:cNvPr id="2" name="Title 1"/>
          <p:cNvSpPr>
            <a:spLocks noGrp="1"/>
          </p:cNvSpPr>
          <p:nvPr>
            <p:ph type="title"/>
          </p:nvPr>
        </p:nvSpPr>
        <p:spPr>
          <a:xfrm>
            <a:off x="187606" y="188259"/>
            <a:ext cx="11870575" cy="719377"/>
          </a:xfrm>
        </p:spPr>
        <p:txBody>
          <a:bodyPr/>
          <a:lstStyle/>
          <a:p>
            <a:pPr algn="ctr"/>
            <a:r>
              <a:rPr lang="en-US"/>
              <a:t>Final class and “final” keyword</a:t>
            </a:r>
            <a:endParaRPr lang="en-IN"/>
          </a:p>
        </p:txBody>
      </p:sp>
      <p:sp>
        <p:nvSpPr>
          <p:cNvPr id="3" name="TextBox 2"/>
          <p:cNvSpPr txBox="1"/>
          <p:nvPr/>
        </p:nvSpPr>
        <p:spPr>
          <a:xfrm>
            <a:off x="465513" y="1700264"/>
            <a:ext cx="6774872" cy="4031873"/>
          </a:xfrm>
          <a:prstGeom prst="rect">
            <a:avLst/>
          </a:prstGeom>
          <a:noFill/>
        </p:spPr>
        <p:txBody>
          <a:bodyPr wrap="square" rtlCol="0">
            <a:spAutoFit/>
          </a:bodyPr>
          <a:lstStyle/>
          <a:p>
            <a:r>
              <a:rPr lang="en-IN" sz="1600"/>
              <a:t>final class Bike{</a:t>
            </a:r>
          </a:p>
          <a:p>
            <a:r>
              <a:rPr lang="en-IN" sz="1600"/>
              <a:t>}</a:t>
            </a:r>
          </a:p>
          <a:p>
            <a:r>
              <a:rPr lang="en-IN" sz="1600"/>
              <a:t> </a:t>
            </a:r>
          </a:p>
          <a:p>
            <a:r>
              <a:rPr lang="en-IN" sz="1600"/>
              <a:t> class Honda extends Bike{           // inheriting from final class bike</a:t>
            </a:r>
          </a:p>
          <a:p>
            <a:r>
              <a:rPr lang="en-IN" sz="1600"/>
              <a:t>   void run()</a:t>
            </a:r>
          </a:p>
          <a:p>
            <a:r>
              <a:rPr lang="en-IN" sz="1600"/>
              <a:t>   {</a:t>
            </a:r>
          </a:p>
          <a:p>
            <a:r>
              <a:rPr lang="en-IN" sz="1600"/>
              <a:t>       </a:t>
            </a:r>
            <a:r>
              <a:rPr lang="en-IN" sz="1600" err="1"/>
              <a:t>System.out.println</a:t>
            </a:r>
            <a:r>
              <a:rPr lang="en-IN" sz="1600"/>
              <a:t>("running safely with 100kmph");</a:t>
            </a:r>
          </a:p>
          <a:p>
            <a:r>
              <a:rPr lang="en-IN" sz="1600"/>
              <a:t>       </a:t>
            </a:r>
          </a:p>
          <a:p>
            <a:r>
              <a:rPr lang="en-IN" sz="1600"/>
              <a:t>   }</a:t>
            </a:r>
          </a:p>
          <a:p>
            <a:r>
              <a:rPr lang="en-IN" sz="1600"/>
              <a:t> }</a:t>
            </a:r>
          </a:p>
          <a:p>
            <a:r>
              <a:rPr lang="en-IN" sz="1600"/>
              <a:t>   class Main{</a:t>
            </a:r>
          </a:p>
          <a:p>
            <a:r>
              <a:rPr lang="en-IN" sz="1600"/>
              <a:t>    public static void main(String </a:t>
            </a:r>
            <a:r>
              <a:rPr lang="en-IN" sz="1600" err="1"/>
              <a:t>args</a:t>
            </a:r>
            <a:r>
              <a:rPr lang="en-IN" sz="1600"/>
              <a:t>[]){</a:t>
            </a:r>
          </a:p>
          <a:p>
            <a:r>
              <a:rPr lang="en-IN" sz="1600"/>
              <a:t>   Honda h= new Honda();</a:t>
            </a:r>
          </a:p>
          <a:p>
            <a:r>
              <a:rPr lang="en-IN" sz="1600"/>
              <a:t>   </a:t>
            </a:r>
            <a:r>
              <a:rPr lang="en-IN" sz="1600" err="1"/>
              <a:t>h.run</a:t>
            </a:r>
            <a:r>
              <a:rPr lang="en-IN" sz="1600"/>
              <a:t>();</a:t>
            </a:r>
          </a:p>
          <a:p>
            <a:r>
              <a:rPr lang="en-IN" sz="1600"/>
              <a:t>   }</a:t>
            </a:r>
          </a:p>
          <a:p>
            <a:r>
              <a:rPr lang="en-IN" sz="1600"/>
              <a:t> }</a:t>
            </a:r>
          </a:p>
        </p:txBody>
      </p:sp>
      <p:pic>
        <p:nvPicPr>
          <p:cNvPr id="5" name="Picture 4"/>
          <p:cNvPicPr>
            <a:picLocks noChangeAspect="1"/>
          </p:cNvPicPr>
          <p:nvPr/>
        </p:nvPicPr>
        <p:blipFill>
          <a:blip r:embed="rId2"/>
          <a:stretch>
            <a:fillRect/>
          </a:stretch>
        </p:blipFill>
        <p:spPr>
          <a:xfrm>
            <a:off x="4819389" y="4661794"/>
            <a:ext cx="7085984" cy="1564438"/>
          </a:xfrm>
          <a:prstGeom prst="rect">
            <a:avLst/>
          </a:prstGeom>
        </p:spPr>
      </p:pic>
    </p:spTree>
    <p:extLst>
      <p:ext uri="{BB962C8B-B14F-4D97-AF65-F5344CB8AC3E}">
        <p14:creationId xmlns:p14="http://schemas.microsoft.com/office/powerpoint/2010/main" val="28807195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22D4D9-A687-6F7E-DC6D-4408A8B97B4B}"/>
              </a:ext>
            </a:extLst>
          </p:cNvPr>
          <p:cNvSpPr txBox="1"/>
          <p:nvPr/>
        </p:nvSpPr>
        <p:spPr>
          <a:xfrm>
            <a:off x="270733" y="719377"/>
            <a:ext cx="6038627" cy="5975995"/>
          </a:xfrm>
          <a:prstGeom prst="rect">
            <a:avLst/>
          </a:prstGeom>
          <a:noFill/>
        </p:spPr>
        <p:txBody>
          <a:bodyPr wrap="square" rtlCol="0">
            <a:spAutoFit/>
          </a:bodyPr>
          <a:lstStyle/>
          <a:p>
            <a:pPr marL="285750" indent="-342900" algn="just">
              <a:spcBef>
                <a:spcPts val="1000"/>
              </a:spcBef>
              <a:buClr>
                <a:schemeClr val="bg2">
                  <a:lumMod val="40000"/>
                  <a:lumOff val="60000"/>
                </a:schemeClr>
              </a:buClr>
              <a:buSzPct val="80000"/>
              <a:buFont typeface="Wingdings 3" charset="2"/>
              <a:buChar char=""/>
            </a:pPr>
            <a:r>
              <a:rPr lang="en-US"/>
              <a:t>Abstract classes are used to declare common characteristics of subclasses.</a:t>
            </a:r>
          </a:p>
          <a:p>
            <a:pPr marL="285750" indent="-342900" algn="just">
              <a:spcBef>
                <a:spcPts val="1000"/>
              </a:spcBef>
              <a:buClr>
                <a:schemeClr val="bg2">
                  <a:lumMod val="40000"/>
                  <a:lumOff val="60000"/>
                </a:schemeClr>
              </a:buClr>
              <a:buSzPct val="80000"/>
              <a:buFont typeface="Wingdings 3" charset="2"/>
              <a:buChar char=""/>
            </a:pPr>
            <a:r>
              <a:rPr lang="en-US"/>
              <a:t>Abstract classes are declared with keyword </a:t>
            </a:r>
            <a:r>
              <a:rPr lang="en-US" b="1" i="1"/>
              <a:t>abstract</a:t>
            </a:r>
            <a:r>
              <a:rPr lang="en-US"/>
              <a:t> followed by class definition. They provide template for subclasses.</a:t>
            </a:r>
          </a:p>
          <a:p>
            <a:pPr marL="285750" indent="-342900" algn="just">
              <a:spcBef>
                <a:spcPts val="1000"/>
              </a:spcBef>
              <a:buClr>
                <a:schemeClr val="bg2">
                  <a:lumMod val="40000"/>
                  <a:lumOff val="60000"/>
                </a:schemeClr>
              </a:buClr>
              <a:buSzPct val="80000"/>
              <a:buFont typeface="Wingdings 3" charset="2"/>
              <a:buChar char=""/>
            </a:pPr>
            <a:r>
              <a:rPr lang="en-US" b="1" i="1"/>
              <a:t>No object can be made of abstract class. It can be used as a base class for other classes that are derived from the abstract class.</a:t>
            </a:r>
          </a:p>
          <a:p>
            <a:pPr marL="285750" indent="-342900" algn="just">
              <a:spcBef>
                <a:spcPts val="1000"/>
              </a:spcBef>
              <a:buClr>
                <a:schemeClr val="bg2">
                  <a:lumMod val="40000"/>
                  <a:lumOff val="60000"/>
                </a:schemeClr>
              </a:buClr>
              <a:buSzPct val="80000"/>
              <a:buFont typeface="Wingdings 3" charset="2"/>
              <a:buChar char=""/>
            </a:pPr>
            <a:r>
              <a:rPr lang="en-US"/>
              <a:t>An abstract class can contain fields and methods. It can have abstract and non-abstract methods (method with the body).</a:t>
            </a:r>
          </a:p>
          <a:p>
            <a:pPr marL="285750" indent="-342900" algn="just">
              <a:spcBef>
                <a:spcPts val="1000"/>
              </a:spcBef>
              <a:buClr>
                <a:schemeClr val="bg2">
                  <a:lumMod val="40000"/>
                  <a:lumOff val="60000"/>
                </a:schemeClr>
              </a:buClr>
              <a:buSzPct val="80000"/>
              <a:buFont typeface="Wingdings 3" charset="2"/>
              <a:buChar char=""/>
            </a:pPr>
            <a:r>
              <a:rPr lang="en-US" b="1" i="1"/>
              <a:t>Methods of abstract class that has only declaration and no definition</a:t>
            </a:r>
            <a:r>
              <a:rPr lang="en-US" b="1"/>
              <a:t> are known as </a:t>
            </a:r>
            <a:r>
              <a:rPr lang="en-US" b="1" i="1"/>
              <a:t>Abstract Methods.</a:t>
            </a:r>
          </a:p>
          <a:p>
            <a:pPr marL="285750" indent="-342900" algn="just">
              <a:spcBef>
                <a:spcPts val="1000"/>
              </a:spcBef>
              <a:buClr>
                <a:schemeClr val="bg2">
                  <a:lumMod val="40000"/>
                  <a:lumOff val="60000"/>
                </a:schemeClr>
              </a:buClr>
              <a:buSzPct val="80000"/>
              <a:buFont typeface="Wingdings 3" charset="2"/>
              <a:buChar char=""/>
            </a:pPr>
            <a:r>
              <a:rPr lang="en-US" b="1" i="1"/>
              <a:t>Abstract methods must be overridden.</a:t>
            </a:r>
          </a:p>
          <a:p>
            <a:pPr marL="285750" indent="-342900" algn="just">
              <a:spcBef>
                <a:spcPts val="1000"/>
              </a:spcBef>
              <a:buClr>
                <a:schemeClr val="bg2">
                  <a:lumMod val="40000"/>
                  <a:lumOff val="60000"/>
                </a:schemeClr>
              </a:buClr>
              <a:buSzPct val="80000"/>
              <a:buFont typeface="Wingdings 3" charset="2"/>
              <a:buChar char=""/>
            </a:pPr>
            <a:r>
              <a:rPr lang="en-US"/>
              <a:t>If a class has any abstract method, the class becomes abstract and must be declared as abstract.</a:t>
            </a:r>
          </a:p>
        </p:txBody>
      </p:sp>
      <p:sp>
        <p:nvSpPr>
          <p:cNvPr id="2" name="Title 1"/>
          <p:cNvSpPr>
            <a:spLocks noGrp="1"/>
          </p:cNvSpPr>
          <p:nvPr>
            <p:ph type="title"/>
          </p:nvPr>
        </p:nvSpPr>
        <p:spPr>
          <a:xfrm>
            <a:off x="187606" y="0"/>
            <a:ext cx="11870575" cy="719377"/>
          </a:xfrm>
        </p:spPr>
        <p:txBody>
          <a:bodyPr/>
          <a:lstStyle/>
          <a:p>
            <a:pPr algn="ctr"/>
            <a:r>
              <a:rPr lang="en-US"/>
              <a:t>Java Abstract class and method</a:t>
            </a:r>
            <a:endParaRPr lang="en-IN"/>
          </a:p>
        </p:txBody>
      </p:sp>
      <p:pic>
        <p:nvPicPr>
          <p:cNvPr id="1026" name="Picture 2" descr="Rules for Java Abstract cla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9802" y="1420726"/>
            <a:ext cx="5278379" cy="4107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4583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22D4D9-A687-6F7E-DC6D-4408A8B97B4B}"/>
              </a:ext>
            </a:extLst>
          </p:cNvPr>
          <p:cNvSpPr txBox="1"/>
          <p:nvPr/>
        </p:nvSpPr>
        <p:spPr>
          <a:xfrm>
            <a:off x="466165" y="188259"/>
            <a:ext cx="11313459" cy="1959511"/>
          </a:xfrm>
          <a:prstGeom prst="rect">
            <a:avLst/>
          </a:prstGeom>
          <a:noFill/>
        </p:spPr>
        <p:txBody>
          <a:bodyPr wrap="square" rtlCol="0">
            <a:spAutoFit/>
          </a:bodyPr>
          <a:lstStyle/>
          <a:p>
            <a:pPr marL="342900" lvl="0" indent="-342900" algn="just">
              <a:spcBef>
                <a:spcPts val="1000"/>
              </a:spcBef>
              <a:buClr>
                <a:schemeClr val="bg2">
                  <a:lumMod val="40000"/>
                  <a:lumOff val="60000"/>
                </a:schemeClr>
              </a:buClr>
              <a:buSzPct val="80000"/>
              <a:buFont typeface="Wingdings 3" charset="2"/>
              <a:buChar char=""/>
            </a:pPr>
            <a:endParaRPr lang="en-US" altLang="en-US" sz="1700">
              <a:latin typeface="Consolas" panose="020B0609020204030204" pitchFamily="49" charset="0"/>
            </a:endParaRPr>
          </a:p>
          <a:p>
            <a:pPr lvl="0" algn="just">
              <a:spcBef>
                <a:spcPts val="1000"/>
              </a:spcBef>
              <a:buClr>
                <a:schemeClr val="bg2">
                  <a:lumMod val="40000"/>
                  <a:lumOff val="60000"/>
                </a:schemeClr>
              </a:buClr>
              <a:buSzPct val="80000"/>
            </a:pPr>
            <a:r>
              <a:rPr lang="en-US" altLang="en-US" sz="1700">
                <a:latin typeface="Consolas" panose="020B0609020204030204" pitchFamily="49" charset="0"/>
              </a:rPr>
              <a:t>            </a:t>
            </a:r>
            <a:endParaRPr lang="en-US"/>
          </a:p>
          <a:p>
            <a:pPr algn="just">
              <a:spcBef>
                <a:spcPts val="1000"/>
              </a:spcBef>
              <a:buClr>
                <a:schemeClr val="bg2">
                  <a:lumMod val="40000"/>
                  <a:lumOff val="60000"/>
                </a:schemeClr>
              </a:buClr>
              <a:buSzPct val="80000"/>
            </a:pPr>
            <a:endParaRPr lang="en-US"/>
          </a:p>
          <a:p>
            <a:pPr algn="just">
              <a:spcBef>
                <a:spcPts val="1000"/>
              </a:spcBef>
              <a:buClr>
                <a:schemeClr val="bg2">
                  <a:lumMod val="40000"/>
                  <a:lumOff val="60000"/>
                </a:schemeClr>
              </a:buClr>
              <a:buSzPct val="80000"/>
            </a:pPr>
            <a:endParaRPr lang="en-US"/>
          </a:p>
          <a:p>
            <a:pPr marL="342900" indent="-342900" algn="just">
              <a:spcBef>
                <a:spcPts val="1000"/>
              </a:spcBef>
              <a:buClr>
                <a:schemeClr val="bg2">
                  <a:lumMod val="40000"/>
                  <a:lumOff val="60000"/>
                </a:schemeClr>
              </a:buClr>
              <a:buSzPct val="80000"/>
              <a:buFont typeface="Wingdings 3" charset="2"/>
              <a:buChar char=""/>
            </a:pPr>
            <a:endParaRPr lang="en-US"/>
          </a:p>
        </p:txBody>
      </p:sp>
      <p:sp>
        <p:nvSpPr>
          <p:cNvPr id="2" name="Title 1"/>
          <p:cNvSpPr>
            <a:spLocks noGrp="1"/>
          </p:cNvSpPr>
          <p:nvPr>
            <p:ph type="title"/>
          </p:nvPr>
        </p:nvSpPr>
        <p:spPr>
          <a:xfrm>
            <a:off x="187606" y="188259"/>
            <a:ext cx="11870575" cy="719377"/>
          </a:xfrm>
        </p:spPr>
        <p:txBody>
          <a:bodyPr/>
          <a:lstStyle/>
          <a:p>
            <a:pPr algn="ctr"/>
            <a:r>
              <a:rPr lang="en-US"/>
              <a:t>Java Abstract class and method</a:t>
            </a:r>
            <a:endParaRPr lang="en-IN"/>
          </a:p>
        </p:txBody>
      </p:sp>
      <p:sp>
        <p:nvSpPr>
          <p:cNvPr id="3" name="Content Placeholder 2"/>
          <p:cNvSpPr>
            <a:spLocks noGrp="1"/>
          </p:cNvSpPr>
          <p:nvPr>
            <p:ph idx="1"/>
          </p:nvPr>
        </p:nvSpPr>
        <p:spPr>
          <a:xfrm>
            <a:off x="0" y="907636"/>
            <a:ext cx="4431336" cy="5950363"/>
          </a:xfrm>
          <a:ln>
            <a:solidFill>
              <a:schemeClr val="bg1"/>
            </a:solidFill>
          </a:ln>
        </p:spPr>
        <p:txBody>
          <a:bodyPr>
            <a:noAutofit/>
          </a:bodyPr>
          <a:lstStyle/>
          <a:p>
            <a:pPr marL="0" indent="0">
              <a:lnSpc>
                <a:spcPct val="120000"/>
              </a:lnSpc>
              <a:spcBef>
                <a:spcPts val="0"/>
              </a:spcBef>
              <a:buNone/>
            </a:pPr>
            <a:r>
              <a:rPr lang="en-US" sz="1200"/>
              <a:t>import </a:t>
            </a:r>
            <a:r>
              <a:rPr lang="en-US" sz="1200" err="1"/>
              <a:t>java.util</a:t>
            </a:r>
            <a:r>
              <a:rPr lang="en-US" sz="1200"/>
              <a:t>.*;</a:t>
            </a:r>
          </a:p>
          <a:p>
            <a:pPr marL="0" indent="0">
              <a:lnSpc>
                <a:spcPct val="120000"/>
              </a:lnSpc>
              <a:spcBef>
                <a:spcPts val="0"/>
              </a:spcBef>
              <a:buNone/>
            </a:pPr>
            <a:r>
              <a:rPr lang="en-US" sz="1200"/>
              <a:t>abstract class </a:t>
            </a:r>
            <a:r>
              <a:rPr lang="en-US" sz="1200" err="1"/>
              <a:t>Abst</a:t>
            </a:r>
            <a:r>
              <a:rPr lang="en-US" sz="1200"/>
              <a:t> {          </a:t>
            </a:r>
            <a:r>
              <a:rPr lang="en-US" sz="1200" b="1">
                <a:solidFill>
                  <a:schemeClr val="bg1"/>
                </a:solidFill>
              </a:rPr>
              <a:t>//abstract class       </a:t>
            </a:r>
          </a:p>
          <a:p>
            <a:pPr marL="0" indent="0">
              <a:lnSpc>
                <a:spcPct val="120000"/>
              </a:lnSpc>
              <a:spcBef>
                <a:spcPts val="0"/>
              </a:spcBef>
              <a:buNone/>
            </a:pPr>
            <a:r>
              <a:rPr lang="en-US" sz="1200"/>
              <a:t>  protected float </a:t>
            </a:r>
            <a:r>
              <a:rPr lang="en-US" sz="1200" err="1"/>
              <a:t>r,vol</a:t>
            </a:r>
            <a:r>
              <a:rPr lang="en-US" sz="1200"/>
              <a:t>;</a:t>
            </a:r>
          </a:p>
          <a:p>
            <a:pPr marL="0" indent="0">
              <a:lnSpc>
                <a:spcPct val="120000"/>
              </a:lnSpc>
              <a:spcBef>
                <a:spcPts val="0"/>
              </a:spcBef>
              <a:buNone/>
            </a:pPr>
            <a:r>
              <a:rPr lang="en-US" sz="1200"/>
              <a:t>  public void read(float x)  </a:t>
            </a:r>
            <a:r>
              <a:rPr lang="en-US" sz="1200" b="1">
                <a:solidFill>
                  <a:schemeClr val="bg1"/>
                </a:solidFill>
              </a:rPr>
              <a:t>// non-abstract method</a:t>
            </a:r>
          </a:p>
          <a:p>
            <a:pPr marL="0" indent="0">
              <a:lnSpc>
                <a:spcPct val="120000"/>
              </a:lnSpc>
              <a:spcBef>
                <a:spcPts val="0"/>
              </a:spcBef>
              <a:buNone/>
            </a:pPr>
            <a:r>
              <a:rPr lang="en-US" sz="1200"/>
              <a:t> {</a:t>
            </a:r>
          </a:p>
          <a:p>
            <a:pPr marL="0" indent="0">
              <a:lnSpc>
                <a:spcPct val="120000"/>
              </a:lnSpc>
              <a:spcBef>
                <a:spcPts val="0"/>
              </a:spcBef>
              <a:buNone/>
            </a:pPr>
            <a:r>
              <a:rPr lang="en-US" sz="1200"/>
              <a:t>   r=x;</a:t>
            </a:r>
          </a:p>
          <a:p>
            <a:pPr marL="0" indent="0">
              <a:lnSpc>
                <a:spcPct val="120000"/>
              </a:lnSpc>
              <a:spcBef>
                <a:spcPts val="0"/>
              </a:spcBef>
              <a:buNone/>
            </a:pPr>
            <a:r>
              <a:rPr lang="en-US" sz="1200"/>
              <a:t> }</a:t>
            </a:r>
          </a:p>
          <a:p>
            <a:pPr marL="0" indent="0">
              <a:lnSpc>
                <a:spcPct val="120000"/>
              </a:lnSpc>
              <a:spcBef>
                <a:spcPts val="0"/>
              </a:spcBef>
              <a:buNone/>
            </a:pPr>
            <a:r>
              <a:rPr lang="en-US" sz="1200"/>
              <a:t> public abstract void calculate();   </a:t>
            </a:r>
            <a:r>
              <a:rPr lang="en-US" sz="1200" b="1">
                <a:solidFill>
                  <a:schemeClr val="bg1"/>
                </a:solidFill>
              </a:rPr>
              <a:t>// abstract method</a:t>
            </a:r>
          </a:p>
          <a:p>
            <a:pPr marL="0" indent="0">
              <a:lnSpc>
                <a:spcPct val="120000"/>
              </a:lnSpc>
              <a:spcBef>
                <a:spcPts val="0"/>
              </a:spcBef>
              <a:buNone/>
            </a:pPr>
            <a:r>
              <a:rPr lang="en-US" sz="1200"/>
              <a:t> public void display()</a:t>
            </a:r>
          </a:p>
          <a:p>
            <a:pPr marL="0" indent="0">
              <a:lnSpc>
                <a:spcPct val="120000"/>
              </a:lnSpc>
              <a:spcBef>
                <a:spcPts val="0"/>
              </a:spcBef>
              <a:buNone/>
            </a:pPr>
            <a:r>
              <a:rPr lang="en-US" sz="1200"/>
              <a:t> {</a:t>
            </a:r>
          </a:p>
          <a:p>
            <a:pPr marL="0" indent="0">
              <a:lnSpc>
                <a:spcPct val="120000"/>
              </a:lnSpc>
              <a:spcBef>
                <a:spcPts val="0"/>
              </a:spcBef>
              <a:buNone/>
            </a:pPr>
            <a:r>
              <a:rPr lang="en-US" sz="1200"/>
              <a:t>     </a:t>
            </a:r>
            <a:r>
              <a:rPr lang="en-US" sz="1200" err="1"/>
              <a:t>System.out.println</a:t>
            </a:r>
            <a:r>
              <a:rPr lang="en-US" sz="1200"/>
              <a:t>("Volume = "+</a:t>
            </a:r>
            <a:r>
              <a:rPr lang="en-US" sz="1200" err="1"/>
              <a:t>vol</a:t>
            </a:r>
            <a:r>
              <a:rPr lang="en-US" sz="1200"/>
              <a:t>);</a:t>
            </a:r>
          </a:p>
          <a:p>
            <a:pPr marL="0" indent="0">
              <a:lnSpc>
                <a:spcPct val="120000"/>
              </a:lnSpc>
              <a:spcBef>
                <a:spcPts val="0"/>
              </a:spcBef>
              <a:buNone/>
            </a:pPr>
            <a:r>
              <a:rPr lang="en-US" sz="1200"/>
              <a:t> }}</a:t>
            </a:r>
          </a:p>
          <a:p>
            <a:pPr marL="0" indent="0">
              <a:lnSpc>
                <a:spcPct val="120000"/>
              </a:lnSpc>
              <a:spcBef>
                <a:spcPts val="0"/>
              </a:spcBef>
              <a:buNone/>
            </a:pPr>
            <a:endParaRPr lang="en-US" sz="1200"/>
          </a:p>
          <a:p>
            <a:pPr marL="0" indent="0">
              <a:lnSpc>
                <a:spcPct val="120000"/>
              </a:lnSpc>
              <a:spcBef>
                <a:spcPts val="0"/>
              </a:spcBef>
              <a:buNone/>
            </a:pPr>
            <a:r>
              <a:rPr lang="en-US" sz="1200"/>
              <a:t>class Sphere extends </a:t>
            </a:r>
            <a:r>
              <a:rPr lang="en-US" sz="1200" err="1"/>
              <a:t>Abst</a:t>
            </a:r>
            <a:r>
              <a:rPr lang="en-US" sz="1200"/>
              <a:t> {</a:t>
            </a:r>
          </a:p>
          <a:p>
            <a:pPr marL="0" indent="0">
              <a:lnSpc>
                <a:spcPct val="120000"/>
              </a:lnSpc>
              <a:spcBef>
                <a:spcPts val="0"/>
              </a:spcBef>
              <a:buNone/>
            </a:pPr>
            <a:r>
              <a:rPr lang="en-US" sz="1200"/>
              <a:t>    public void calculate()     </a:t>
            </a:r>
            <a:r>
              <a:rPr lang="en-US" sz="1200" b="1">
                <a:solidFill>
                  <a:schemeClr val="bg1"/>
                </a:solidFill>
              </a:rPr>
              <a:t>// overriding abstract method</a:t>
            </a:r>
          </a:p>
          <a:p>
            <a:pPr marL="0" indent="0">
              <a:lnSpc>
                <a:spcPct val="120000"/>
              </a:lnSpc>
              <a:spcBef>
                <a:spcPts val="0"/>
              </a:spcBef>
              <a:buNone/>
            </a:pPr>
            <a:r>
              <a:rPr lang="en-US" sz="1200"/>
              <a:t>    {</a:t>
            </a:r>
          </a:p>
          <a:p>
            <a:pPr marL="0" indent="0">
              <a:lnSpc>
                <a:spcPct val="120000"/>
              </a:lnSpc>
              <a:spcBef>
                <a:spcPts val="0"/>
              </a:spcBef>
              <a:buNone/>
            </a:pPr>
            <a:r>
              <a:rPr lang="en-US" sz="1200"/>
              <a:t>        </a:t>
            </a:r>
            <a:r>
              <a:rPr lang="en-US" sz="1200" err="1"/>
              <a:t>vol</a:t>
            </a:r>
            <a:r>
              <a:rPr lang="en-US" sz="1200"/>
              <a:t>=3.14f*r*r*r*4/3;</a:t>
            </a:r>
          </a:p>
          <a:p>
            <a:pPr marL="0" indent="0">
              <a:lnSpc>
                <a:spcPct val="120000"/>
              </a:lnSpc>
              <a:spcBef>
                <a:spcPts val="0"/>
              </a:spcBef>
              <a:buNone/>
            </a:pPr>
            <a:r>
              <a:rPr lang="en-US" sz="1200"/>
              <a:t>    }}</a:t>
            </a:r>
          </a:p>
          <a:p>
            <a:pPr marL="0" indent="0">
              <a:lnSpc>
                <a:spcPct val="120000"/>
              </a:lnSpc>
              <a:spcBef>
                <a:spcPts val="0"/>
              </a:spcBef>
              <a:buNone/>
            </a:pPr>
            <a:endParaRPr lang="en-US" sz="1200"/>
          </a:p>
          <a:p>
            <a:pPr marL="0" indent="0">
              <a:spcBef>
                <a:spcPts val="0"/>
              </a:spcBef>
              <a:buNone/>
            </a:pPr>
            <a:r>
              <a:rPr lang="en-US" sz="1200"/>
              <a:t>class Hemisphere extends </a:t>
            </a:r>
            <a:r>
              <a:rPr lang="en-US" sz="1200" err="1"/>
              <a:t>Abst</a:t>
            </a:r>
            <a:r>
              <a:rPr lang="en-US" sz="1200"/>
              <a:t> {</a:t>
            </a:r>
          </a:p>
          <a:p>
            <a:pPr marL="0" indent="0">
              <a:spcBef>
                <a:spcPts val="0"/>
              </a:spcBef>
              <a:buNone/>
            </a:pPr>
            <a:r>
              <a:rPr lang="en-US" sz="1200"/>
              <a:t>    public void calculate()    </a:t>
            </a:r>
            <a:r>
              <a:rPr lang="en-US" sz="1200" b="1">
                <a:solidFill>
                  <a:schemeClr val="bg1"/>
                </a:solidFill>
              </a:rPr>
              <a:t>// overriding abstract method</a:t>
            </a:r>
          </a:p>
          <a:p>
            <a:pPr marL="0" indent="0">
              <a:spcBef>
                <a:spcPts val="0"/>
              </a:spcBef>
              <a:buNone/>
            </a:pPr>
            <a:r>
              <a:rPr lang="en-US" sz="1200"/>
              <a:t>    {</a:t>
            </a:r>
          </a:p>
          <a:p>
            <a:pPr marL="0" indent="0">
              <a:spcBef>
                <a:spcPts val="0"/>
              </a:spcBef>
              <a:buNone/>
            </a:pPr>
            <a:r>
              <a:rPr lang="en-US" sz="1200"/>
              <a:t>        </a:t>
            </a:r>
            <a:r>
              <a:rPr lang="en-US" sz="1200" err="1"/>
              <a:t>vol</a:t>
            </a:r>
            <a:r>
              <a:rPr lang="en-US" sz="1200"/>
              <a:t>=3.14f*r*r*r*2/3;</a:t>
            </a:r>
          </a:p>
          <a:p>
            <a:pPr marL="0" indent="0">
              <a:spcBef>
                <a:spcPts val="0"/>
              </a:spcBef>
              <a:buNone/>
            </a:pPr>
            <a:r>
              <a:rPr lang="en-US" sz="1200"/>
              <a:t>    }}</a:t>
            </a:r>
          </a:p>
          <a:p>
            <a:pPr marL="0" indent="0">
              <a:lnSpc>
                <a:spcPct val="120000"/>
              </a:lnSpc>
              <a:spcBef>
                <a:spcPts val="0"/>
              </a:spcBef>
              <a:buNone/>
            </a:pPr>
            <a:endParaRPr lang="en-US" sz="1200"/>
          </a:p>
        </p:txBody>
      </p:sp>
      <p:sp>
        <p:nvSpPr>
          <p:cNvPr id="6" name="TextBox 5"/>
          <p:cNvSpPr txBox="1"/>
          <p:nvPr/>
        </p:nvSpPr>
        <p:spPr>
          <a:xfrm>
            <a:off x="4431336" y="907636"/>
            <a:ext cx="3780335" cy="4503092"/>
          </a:xfrm>
          <a:prstGeom prst="rect">
            <a:avLst/>
          </a:prstGeom>
          <a:noFill/>
          <a:ln>
            <a:solidFill>
              <a:schemeClr val="bg1"/>
            </a:solidFill>
          </a:ln>
        </p:spPr>
        <p:txBody>
          <a:bodyPr wrap="square" rtlCol="0">
            <a:spAutoFit/>
          </a:bodyPr>
          <a:lstStyle/>
          <a:p>
            <a:pPr>
              <a:lnSpc>
                <a:spcPct val="120000"/>
              </a:lnSpc>
            </a:pPr>
            <a:r>
              <a:rPr lang="en-US" sz="1200"/>
              <a:t>class Main</a:t>
            </a:r>
          </a:p>
          <a:p>
            <a:pPr>
              <a:lnSpc>
                <a:spcPct val="120000"/>
              </a:lnSpc>
            </a:pPr>
            <a:r>
              <a:rPr lang="en-US" sz="1200"/>
              <a:t>{</a:t>
            </a:r>
          </a:p>
          <a:p>
            <a:pPr>
              <a:lnSpc>
                <a:spcPct val="120000"/>
              </a:lnSpc>
            </a:pPr>
            <a:r>
              <a:rPr lang="en-US" sz="1200"/>
              <a:t>  public static void main(String </a:t>
            </a:r>
            <a:r>
              <a:rPr lang="en-US" sz="1200" err="1"/>
              <a:t>args</a:t>
            </a:r>
            <a:r>
              <a:rPr lang="en-US" sz="1200"/>
              <a:t>[])</a:t>
            </a:r>
          </a:p>
          <a:p>
            <a:pPr>
              <a:lnSpc>
                <a:spcPct val="120000"/>
              </a:lnSpc>
            </a:pPr>
            <a:r>
              <a:rPr lang="en-US" sz="1200"/>
              <a:t>  {</a:t>
            </a:r>
          </a:p>
          <a:p>
            <a:pPr>
              <a:lnSpc>
                <a:spcPct val="120000"/>
              </a:lnSpc>
            </a:pPr>
            <a:r>
              <a:rPr lang="en-US" sz="1200"/>
              <a:t>    float rad;</a:t>
            </a:r>
          </a:p>
          <a:p>
            <a:pPr>
              <a:lnSpc>
                <a:spcPct val="120000"/>
              </a:lnSpc>
            </a:pPr>
            <a:r>
              <a:rPr lang="en-US" sz="1200"/>
              <a:t>    Scanner </a:t>
            </a:r>
            <a:r>
              <a:rPr lang="en-US" sz="1200" err="1"/>
              <a:t>sc</a:t>
            </a:r>
            <a:r>
              <a:rPr lang="en-US" sz="1200"/>
              <a:t>=new Scanner(System.in);</a:t>
            </a:r>
          </a:p>
          <a:p>
            <a:pPr>
              <a:lnSpc>
                <a:spcPct val="120000"/>
              </a:lnSpc>
            </a:pPr>
            <a:r>
              <a:rPr lang="en-US" sz="1200"/>
              <a:t>    </a:t>
            </a:r>
            <a:r>
              <a:rPr lang="en-US" sz="1200" err="1"/>
              <a:t>System.out.println</a:t>
            </a:r>
            <a:r>
              <a:rPr lang="en-US" sz="1200"/>
              <a:t>("Enter Radius : ");</a:t>
            </a:r>
          </a:p>
          <a:p>
            <a:pPr>
              <a:lnSpc>
                <a:spcPct val="120000"/>
              </a:lnSpc>
            </a:pPr>
            <a:r>
              <a:rPr lang="en-US" sz="1200"/>
              <a:t>    rad=</a:t>
            </a:r>
            <a:r>
              <a:rPr lang="en-US" sz="1200" err="1"/>
              <a:t>sc.nextFloat</a:t>
            </a:r>
            <a:r>
              <a:rPr lang="en-US" sz="1200"/>
              <a:t>();</a:t>
            </a:r>
          </a:p>
          <a:p>
            <a:pPr>
              <a:lnSpc>
                <a:spcPct val="120000"/>
              </a:lnSpc>
            </a:pPr>
            <a:r>
              <a:rPr lang="en-US" sz="1200"/>
              <a:t>    Sphere s=new Sphere();</a:t>
            </a:r>
          </a:p>
          <a:p>
            <a:pPr>
              <a:lnSpc>
                <a:spcPct val="120000"/>
              </a:lnSpc>
            </a:pPr>
            <a:r>
              <a:rPr lang="en-US" sz="1200"/>
              <a:t>    </a:t>
            </a:r>
            <a:r>
              <a:rPr lang="en-US" sz="1200" err="1"/>
              <a:t>s.read</a:t>
            </a:r>
            <a:r>
              <a:rPr lang="en-US" sz="1200"/>
              <a:t>(rad);</a:t>
            </a:r>
          </a:p>
          <a:p>
            <a:pPr>
              <a:lnSpc>
                <a:spcPct val="120000"/>
              </a:lnSpc>
            </a:pPr>
            <a:r>
              <a:rPr lang="en-US" sz="1200"/>
              <a:t>    </a:t>
            </a:r>
            <a:r>
              <a:rPr lang="en-US" sz="1200" err="1"/>
              <a:t>s.calculate</a:t>
            </a:r>
            <a:r>
              <a:rPr lang="en-US" sz="1200"/>
              <a:t>();</a:t>
            </a:r>
          </a:p>
          <a:p>
            <a:pPr>
              <a:lnSpc>
                <a:spcPct val="120000"/>
              </a:lnSpc>
            </a:pPr>
            <a:r>
              <a:rPr lang="en-US" sz="1200"/>
              <a:t>    </a:t>
            </a:r>
            <a:r>
              <a:rPr lang="en-US" sz="1200" err="1"/>
              <a:t>System.out.println</a:t>
            </a:r>
            <a:r>
              <a:rPr lang="en-US" sz="1200"/>
              <a:t>("For Sphere : ");</a:t>
            </a:r>
          </a:p>
          <a:p>
            <a:pPr>
              <a:lnSpc>
                <a:spcPct val="120000"/>
              </a:lnSpc>
            </a:pPr>
            <a:r>
              <a:rPr lang="en-US" sz="1200"/>
              <a:t>    </a:t>
            </a:r>
            <a:r>
              <a:rPr lang="en-US" sz="1200" err="1"/>
              <a:t>s.display</a:t>
            </a:r>
            <a:r>
              <a:rPr lang="en-US" sz="1200"/>
              <a:t>();</a:t>
            </a:r>
          </a:p>
          <a:p>
            <a:pPr>
              <a:lnSpc>
                <a:spcPct val="120000"/>
              </a:lnSpc>
            </a:pPr>
            <a:r>
              <a:rPr lang="en-US" sz="1200"/>
              <a:t>    Hemisphere h=new Hemisphere();</a:t>
            </a:r>
          </a:p>
          <a:p>
            <a:pPr>
              <a:lnSpc>
                <a:spcPct val="120000"/>
              </a:lnSpc>
            </a:pPr>
            <a:r>
              <a:rPr lang="en-US" sz="1200"/>
              <a:t>    </a:t>
            </a:r>
            <a:r>
              <a:rPr lang="en-US" sz="1200" err="1"/>
              <a:t>h.read</a:t>
            </a:r>
            <a:r>
              <a:rPr lang="en-US" sz="1200"/>
              <a:t>(rad);</a:t>
            </a:r>
          </a:p>
          <a:p>
            <a:pPr>
              <a:lnSpc>
                <a:spcPct val="120000"/>
              </a:lnSpc>
            </a:pPr>
            <a:r>
              <a:rPr lang="en-US" sz="1200"/>
              <a:t>    </a:t>
            </a:r>
            <a:r>
              <a:rPr lang="en-US" sz="1200" err="1"/>
              <a:t>h.calculate</a:t>
            </a:r>
            <a:r>
              <a:rPr lang="en-US" sz="1200"/>
              <a:t>();</a:t>
            </a:r>
          </a:p>
          <a:p>
            <a:pPr>
              <a:lnSpc>
                <a:spcPct val="120000"/>
              </a:lnSpc>
            </a:pPr>
            <a:r>
              <a:rPr lang="en-US" sz="1200"/>
              <a:t>    </a:t>
            </a:r>
            <a:r>
              <a:rPr lang="en-US" sz="1200" err="1"/>
              <a:t>System.out.println</a:t>
            </a:r>
            <a:r>
              <a:rPr lang="en-US" sz="1200"/>
              <a:t>("For Hemisphere : ");</a:t>
            </a:r>
          </a:p>
          <a:p>
            <a:pPr>
              <a:lnSpc>
                <a:spcPct val="120000"/>
              </a:lnSpc>
            </a:pPr>
            <a:r>
              <a:rPr lang="en-US" sz="1200"/>
              <a:t>    </a:t>
            </a:r>
            <a:r>
              <a:rPr lang="en-US" sz="1200" err="1"/>
              <a:t>h.display</a:t>
            </a:r>
            <a:r>
              <a:rPr lang="en-US" sz="1200"/>
              <a:t>();</a:t>
            </a:r>
          </a:p>
          <a:p>
            <a:pPr>
              <a:lnSpc>
                <a:spcPct val="120000"/>
              </a:lnSpc>
            </a:pPr>
            <a:r>
              <a:rPr lang="en-US" sz="1200"/>
              <a:t>}</a:t>
            </a:r>
          </a:p>
          <a:p>
            <a:pPr>
              <a:lnSpc>
                <a:spcPct val="120000"/>
              </a:lnSpc>
            </a:pPr>
            <a:r>
              <a:rPr lang="en-US" sz="1200"/>
              <a:t>}</a:t>
            </a:r>
          </a:p>
        </p:txBody>
      </p:sp>
      <p:pic>
        <p:nvPicPr>
          <p:cNvPr id="8" name="Picture 7"/>
          <p:cNvPicPr>
            <a:picLocks noChangeAspect="1"/>
          </p:cNvPicPr>
          <p:nvPr/>
        </p:nvPicPr>
        <p:blipFill>
          <a:blip r:embed="rId2"/>
          <a:stretch>
            <a:fillRect/>
          </a:stretch>
        </p:blipFill>
        <p:spPr>
          <a:xfrm>
            <a:off x="8306609" y="4617766"/>
            <a:ext cx="3751572" cy="2024104"/>
          </a:xfrm>
          <a:prstGeom prst="rect">
            <a:avLst/>
          </a:prstGeom>
        </p:spPr>
      </p:pic>
    </p:spTree>
    <p:extLst>
      <p:ext uri="{BB962C8B-B14F-4D97-AF65-F5344CB8AC3E}">
        <p14:creationId xmlns:p14="http://schemas.microsoft.com/office/powerpoint/2010/main" val="31717778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22D4D9-A687-6F7E-DC6D-4408A8B97B4B}"/>
              </a:ext>
            </a:extLst>
          </p:cNvPr>
          <p:cNvSpPr txBox="1"/>
          <p:nvPr/>
        </p:nvSpPr>
        <p:spPr>
          <a:xfrm>
            <a:off x="270733" y="1010321"/>
            <a:ext cx="6786772" cy="2970044"/>
          </a:xfrm>
          <a:prstGeom prst="rect">
            <a:avLst/>
          </a:prstGeom>
          <a:noFill/>
        </p:spPr>
        <p:txBody>
          <a:bodyPr wrap="square" rtlCol="0">
            <a:spAutoFit/>
          </a:bodyPr>
          <a:lstStyle/>
          <a:p>
            <a:pPr marL="285750" indent="-342900" algn="just">
              <a:spcBef>
                <a:spcPts val="1000"/>
              </a:spcBef>
              <a:buClr>
                <a:schemeClr val="bg2">
                  <a:lumMod val="40000"/>
                  <a:lumOff val="60000"/>
                </a:schemeClr>
              </a:buClr>
              <a:buSzPct val="80000"/>
              <a:buFont typeface="Wingdings 3" charset="2"/>
              <a:buChar char=""/>
            </a:pPr>
            <a:r>
              <a:rPr lang="en-US"/>
              <a:t>The </a:t>
            </a:r>
            <a:r>
              <a:rPr lang="en-US" b="1"/>
              <a:t>super</a:t>
            </a:r>
            <a:r>
              <a:rPr lang="en-US"/>
              <a:t> keyword in Java is a reference variable which is used to refer immediate parent class object.</a:t>
            </a:r>
          </a:p>
          <a:p>
            <a:pPr marL="285750" indent="-342900" algn="just">
              <a:spcBef>
                <a:spcPts val="1000"/>
              </a:spcBef>
              <a:buClr>
                <a:schemeClr val="bg2">
                  <a:lumMod val="40000"/>
                  <a:lumOff val="60000"/>
                </a:schemeClr>
              </a:buClr>
              <a:buSzPct val="80000"/>
              <a:buFont typeface="Wingdings 3" charset="2"/>
              <a:buChar char=""/>
            </a:pPr>
            <a:r>
              <a:rPr lang="en-US"/>
              <a:t>If you want to access a member of a base class from the derived class, then the </a:t>
            </a:r>
            <a:r>
              <a:rPr lang="en-US" b="1" i="1"/>
              <a:t>super </a:t>
            </a:r>
            <a:r>
              <a:rPr lang="en-US"/>
              <a:t>keyword is used.</a:t>
            </a:r>
          </a:p>
          <a:p>
            <a:pPr marL="285750" indent="-342900" algn="just">
              <a:spcBef>
                <a:spcPts val="1000"/>
              </a:spcBef>
              <a:buClr>
                <a:schemeClr val="bg2">
                  <a:lumMod val="40000"/>
                  <a:lumOff val="60000"/>
                </a:schemeClr>
              </a:buClr>
              <a:buSzPct val="80000"/>
              <a:buFont typeface="Wingdings 3" charset="2"/>
              <a:buChar char=""/>
            </a:pPr>
            <a:r>
              <a:rPr lang="en-US"/>
              <a:t>This is especially to access the constructors and methods of base class.</a:t>
            </a:r>
          </a:p>
          <a:p>
            <a:pPr marL="285750" indent="-342900" algn="just">
              <a:spcBef>
                <a:spcPts val="1000"/>
              </a:spcBef>
              <a:buClr>
                <a:schemeClr val="bg2">
                  <a:lumMod val="40000"/>
                  <a:lumOff val="60000"/>
                </a:schemeClr>
              </a:buClr>
              <a:buSzPct val="80000"/>
              <a:buFont typeface="Wingdings 3" charset="2"/>
              <a:buChar char=""/>
            </a:pPr>
            <a:r>
              <a:rPr lang="en-US"/>
              <a:t>Whenever you create the instance of subclass, an instance of parent class is created implicitly which is referred by super reference variable.</a:t>
            </a:r>
          </a:p>
        </p:txBody>
      </p:sp>
      <p:sp>
        <p:nvSpPr>
          <p:cNvPr id="2" name="Title 1"/>
          <p:cNvSpPr>
            <a:spLocks noGrp="1"/>
          </p:cNvSpPr>
          <p:nvPr>
            <p:ph type="title"/>
          </p:nvPr>
        </p:nvSpPr>
        <p:spPr>
          <a:xfrm>
            <a:off x="186375" y="70984"/>
            <a:ext cx="11870575" cy="719377"/>
          </a:xfrm>
        </p:spPr>
        <p:txBody>
          <a:bodyPr/>
          <a:lstStyle/>
          <a:p>
            <a:pPr algn="ctr"/>
            <a:r>
              <a:rPr lang="en-US"/>
              <a:t>The </a:t>
            </a:r>
            <a:r>
              <a:rPr lang="en-US" i="1"/>
              <a:t>super</a:t>
            </a:r>
            <a:r>
              <a:rPr lang="en-US"/>
              <a:t> keyword</a:t>
            </a:r>
            <a:endParaRPr lang="en-IN"/>
          </a:p>
        </p:txBody>
      </p:sp>
      <p:pic>
        <p:nvPicPr>
          <p:cNvPr id="2050" name="Picture 2" descr="Usage of Java Super keywo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9334" y="1284634"/>
            <a:ext cx="4602801" cy="4891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187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22D4D9-A687-6F7E-DC6D-4408A8B97B4B}"/>
              </a:ext>
            </a:extLst>
          </p:cNvPr>
          <p:cNvSpPr txBox="1"/>
          <p:nvPr/>
        </p:nvSpPr>
        <p:spPr>
          <a:xfrm>
            <a:off x="466165" y="188259"/>
            <a:ext cx="11313459" cy="1959511"/>
          </a:xfrm>
          <a:prstGeom prst="rect">
            <a:avLst/>
          </a:prstGeom>
          <a:noFill/>
        </p:spPr>
        <p:txBody>
          <a:bodyPr wrap="square" rtlCol="0">
            <a:spAutoFit/>
          </a:bodyPr>
          <a:lstStyle/>
          <a:p>
            <a:pPr marL="342900" lvl="0" indent="-342900" algn="just">
              <a:spcBef>
                <a:spcPts val="1000"/>
              </a:spcBef>
              <a:buClr>
                <a:schemeClr val="bg2">
                  <a:lumMod val="40000"/>
                  <a:lumOff val="60000"/>
                </a:schemeClr>
              </a:buClr>
              <a:buSzPct val="80000"/>
              <a:buFont typeface="Wingdings 3" charset="2"/>
              <a:buChar char=""/>
            </a:pPr>
            <a:endParaRPr lang="en-US" altLang="en-US" sz="1700">
              <a:latin typeface="Consolas" panose="020B0609020204030204" pitchFamily="49" charset="0"/>
            </a:endParaRPr>
          </a:p>
          <a:p>
            <a:pPr lvl="0" algn="just">
              <a:spcBef>
                <a:spcPts val="1000"/>
              </a:spcBef>
              <a:buClr>
                <a:schemeClr val="bg2">
                  <a:lumMod val="40000"/>
                  <a:lumOff val="60000"/>
                </a:schemeClr>
              </a:buClr>
              <a:buSzPct val="80000"/>
            </a:pPr>
            <a:r>
              <a:rPr lang="en-US" altLang="en-US" sz="1700">
                <a:latin typeface="Consolas" panose="020B0609020204030204" pitchFamily="49" charset="0"/>
              </a:rPr>
              <a:t>            </a:t>
            </a:r>
            <a:endParaRPr lang="en-US"/>
          </a:p>
          <a:p>
            <a:pPr algn="just">
              <a:spcBef>
                <a:spcPts val="1000"/>
              </a:spcBef>
              <a:buClr>
                <a:schemeClr val="bg2">
                  <a:lumMod val="40000"/>
                  <a:lumOff val="60000"/>
                </a:schemeClr>
              </a:buClr>
              <a:buSzPct val="80000"/>
            </a:pPr>
            <a:endParaRPr lang="en-US"/>
          </a:p>
          <a:p>
            <a:pPr algn="just">
              <a:spcBef>
                <a:spcPts val="1000"/>
              </a:spcBef>
              <a:buClr>
                <a:schemeClr val="bg2">
                  <a:lumMod val="40000"/>
                  <a:lumOff val="60000"/>
                </a:schemeClr>
              </a:buClr>
              <a:buSzPct val="80000"/>
            </a:pPr>
            <a:endParaRPr lang="en-US"/>
          </a:p>
          <a:p>
            <a:pPr marL="342900" indent="-342900" algn="just">
              <a:spcBef>
                <a:spcPts val="1000"/>
              </a:spcBef>
              <a:buClr>
                <a:schemeClr val="bg2">
                  <a:lumMod val="40000"/>
                  <a:lumOff val="60000"/>
                </a:schemeClr>
              </a:buClr>
              <a:buSzPct val="80000"/>
              <a:buFont typeface="Wingdings 3" charset="2"/>
              <a:buChar char=""/>
            </a:pPr>
            <a:endParaRPr lang="en-US"/>
          </a:p>
        </p:txBody>
      </p:sp>
      <p:sp>
        <p:nvSpPr>
          <p:cNvPr id="2" name="Title 1"/>
          <p:cNvSpPr>
            <a:spLocks noGrp="1"/>
          </p:cNvSpPr>
          <p:nvPr>
            <p:ph type="title"/>
          </p:nvPr>
        </p:nvSpPr>
        <p:spPr>
          <a:xfrm>
            <a:off x="187606" y="188259"/>
            <a:ext cx="11870575" cy="719377"/>
          </a:xfrm>
        </p:spPr>
        <p:txBody>
          <a:bodyPr/>
          <a:lstStyle/>
          <a:p>
            <a:pPr algn="ctr"/>
            <a:r>
              <a:rPr lang="en-US"/>
              <a:t>The </a:t>
            </a:r>
            <a:r>
              <a:rPr lang="en-US" i="1"/>
              <a:t>super</a:t>
            </a:r>
            <a:r>
              <a:rPr lang="en-US"/>
              <a:t> keyword</a:t>
            </a:r>
            <a:endParaRPr lang="en-IN"/>
          </a:p>
        </p:txBody>
      </p:sp>
      <p:sp>
        <p:nvSpPr>
          <p:cNvPr id="3" name="Content Placeholder 2"/>
          <p:cNvSpPr>
            <a:spLocks noGrp="1"/>
          </p:cNvSpPr>
          <p:nvPr>
            <p:ph idx="1"/>
          </p:nvPr>
        </p:nvSpPr>
        <p:spPr>
          <a:xfrm>
            <a:off x="0" y="907636"/>
            <a:ext cx="3965171" cy="3933384"/>
          </a:xfrm>
          <a:ln>
            <a:solidFill>
              <a:schemeClr val="bg1"/>
            </a:solidFill>
          </a:ln>
        </p:spPr>
        <p:txBody>
          <a:bodyPr>
            <a:noAutofit/>
          </a:bodyPr>
          <a:lstStyle/>
          <a:p>
            <a:pPr marL="0" indent="0">
              <a:lnSpc>
                <a:spcPct val="120000"/>
              </a:lnSpc>
              <a:spcBef>
                <a:spcPts val="0"/>
              </a:spcBef>
              <a:buNone/>
            </a:pPr>
            <a:r>
              <a:rPr lang="en-US" sz="1600"/>
              <a:t>class Parent{    </a:t>
            </a:r>
          </a:p>
          <a:p>
            <a:pPr marL="0" indent="0">
              <a:lnSpc>
                <a:spcPct val="120000"/>
              </a:lnSpc>
              <a:spcBef>
                <a:spcPts val="0"/>
              </a:spcBef>
              <a:buNone/>
            </a:pPr>
            <a:r>
              <a:rPr lang="en-US" sz="1600"/>
              <a:t>public Parent(</a:t>
            </a:r>
            <a:r>
              <a:rPr lang="en-US" sz="1600" err="1"/>
              <a:t>int</a:t>
            </a:r>
            <a:r>
              <a:rPr lang="en-US" sz="1600"/>
              <a:t> a)    </a:t>
            </a:r>
          </a:p>
          <a:p>
            <a:pPr marL="0" indent="0">
              <a:lnSpc>
                <a:spcPct val="120000"/>
              </a:lnSpc>
              <a:spcBef>
                <a:spcPts val="0"/>
              </a:spcBef>
              <a:buNone/>
            </a:pPr>
            <a:r>
              <a:rPr lang="en-US" sz="1600"/>
              <a:t>{        </a:t>
            </a:r>
          </a:p>
          <a:p>
            <a:pPr marL="0" indent="0">
              <a:lnSpc>
                <a:spcPct val="120000"/>
              </a:lnSpc>
              <a:spcBef>
                <a:spcPts val="0"/>
              </a:spcBef>
              <a:buNone/>
            </a:pPr>
            <a:r>
              <a:rPr lang="en-US" sz="1600"/>
              <a:t>   </a:t>
            </a:r>
            <a:r>
              <a:rPr lang="en-US" sz="1600" err="1"/>
              <a:t>System.out.println</a:t>
            </a:r>
            <a:r>
              <a:rPr lang="en-US" sz="1600"/>
              <a:t>("Inside the constructor of Parent class : "+a);    </a:t>
            </a:r>
          </a:p>
          <a:p>
            <a:pPr marL="0" indent="0">
              <a:lnSpc>
                <a:spcPct val="120000"/>
              </a:lnSpc>
              <a:spcBef>
                <a:spcPts val="0"/>
              </a:spcBef>
              <a:buNone/>
            </a:pPr>
            <a:r>
              <a:rPr lang="en-US" sz="1600"/>
              <a:t>}    </a:t>
            </a:r>
          </a:p>
          <a:p>
            <a:pPr marL="0" indent="0">
              <a:lnSpc>
                <a:spcPct val="120000"/>
              </a:lnSpc>
              <a:spcBef>
                <a:spcPts val="0"/>
              </a:spcBef>
              <a:buNone/>
            </a:pPr>
            <a:endParaRPr lang="en-US" sz="1600"/>
          </a:p>
          <a:p>
            <a:pPr marL="0" indent="0">
              <a:lnSpc>
                <a:spcPct val="120000"/>
              </a:lnSpc>
              <a:spcBef>
                <a:spcPts val="0"/>
              </a:spcBef>
              <a:buNone/>
            </a:pPr>
            <a:r>
              <a:rPr lang="en-US" sz="1600"/>
              <a:t>public void display(</a:t>
            </a:r>
            <a:r>
              <a:rPr lang="en-US" sz="1600" err="1"/>
              <a:t>int</a:t>
            </a:r>
            <a:r>
              <a:rPr lang="en-US" sz="1600"/>
              <a:t> x)   </a:t>
            </a:r>
          </a:p>
          <a:p>
            <a:pPr marL="0" indent="0">
              <a:lnSpc>
                <a:spcPct val="120000"/>
              </a:lnSpc>
              <a:spcBef>
                <a:spcPts val="0"/>
              </a:spcBef>
              <a:buNone/>
            </a:pPr>
            <a:r>
              <a:rPr lang="en-US" sz="1600"/>
              <a:t> {        </a:t>
            </a:r>
          </a:p>
          <a:p>
            <a:pPr marL="0" indent="0">
              <a:lnSpc>
                <a:spcPct val="120000"/>
              </a:lnSpc>
              <a:spcBef>
                <a:spcPts val="0"/>
              </a:spcBef>
              <a:buNone/>
            </a:pPr>
            <a:r>
              <a:rPr lang="en-US" sz="1600"/>
              <a:t>    </a:t>
            </a:r>
            <a:r>
              <a:rPr lang="en-US" sz="1600" err="1"/>
              <a:t>System.out.println</a:t>
            </a:r>
            <a:r>
              <a:rPr lang="en-US" sz="1600"/>
              <a:t>("x = "+x);   </a:t>
            </a:r>
          </a:p>
          <a:p>
            <a:pPr marL="0" indent="0">
              <a:lnSpc>
                <a:spcPct val="120000"/>
              </a:lnSpc>
              <a:spcBef>
                <a:spcPts val="0"/>
              </a:spcBef>
              <a:buNone/>
            </a:pPr>
            <a:r>
              <a:rPr lang="en-US" sz="1600"/>
              <a:t> }</a:t>
            </a:r>
          </a:p>
          <a:p>
            <a:pPr marL="0" indent="0">
              <a:lnSpc>
                <a:spcPct val="120000"/>
              </a:lnSpc>
              <a:spcBef>
                <a:spcPts val="0"/>
              </a:spcBef>
              <a:buNone/>
            </a:pPr>
            <a:r>
              <a:rPr lang="en-US" sz="1600"/>
              <a:t>}</a:t>
            </a:r>
          </a:p>
          <a:p>
            <a:pPr marL="0" indent="0">
              <a:lnSpc>
                <a:spcPct val="120000"/>
              </a:lnSpc>
              <a:spcBef>
                <a:spcPts val="0"/>
              </a:spcBef>
              <a:buNone/>
            </a:pPr>
            <a:endParaRPr lang="en-US" sz="1600"/>
          </a:p>
          <a:p>
            <a:pPr marL="0" indent="0">
              <a:lnSpc>
                <a:spcPct val="120000"/>
              </a:lnSpc>
              <a:spcBef>
                <a:spcPts val="0"/>
              </a:spcBef>
              <a:buNone/>
            </a:pPr>
            <a:endParaRPr lang="en-US" sz="1600"/>
          </a:p>
          <a:p>
            <a:pPr marL="0" indent="0">
              <a:lnSpc>
                <a:spcPct val="120000"/>
              </a:lnSpc>
              <a:spcBef>
                <a:spcPts val="0"/>
              </a:spcBef>
              <a:buNone/>
            </a:pPr>
            <a:endParaRPr lang="en-US" sz="1600"/>
          </a:p>
          <a:p>
            <a:pPr marL="0" indent="0">
              <a:lnSpc>
                <a:spcPct val="120000"/>
              </a:lnSpc>
              <a:spcBef>
                <a:spcPts val="0"/>
              </a:spcBef>
              <a:buNone/>
            </a:pPr>
            <a:endParaRPr lang="en-US" sz="1400"/>
          </a:p>
        </p:txBody>
      </p:sp>
      <p:sp>
        <p:nvSpPr>
          <p:cNvPr id="6" name="TextBox 5"/>
          <p:cNvSpPr txBox="1"/>
          <p:nvPr/>
        </p:nvSpPr>
        <p:spPr>
          <a:xfrm>
            <a:off x="3965171" y="907636"/>
            <a:ext cx="4081549" cy="3933384"/>
          </a:xfrm>
          <a:prstGeom prst="rect">
            <a:avLst/>
          </a:prstGeom>
          <a:noFill/>
          <a:ln>
            <a:solidFill>
              <a:schemeClr val="bg1"/>
            </a:solidFill>
          </a:ln>
        </p:spPr>
        <p:txBody>
          <a:bodyPr wrap="square" rtlCol="0">
            <a:spAutoFit/>
          </a:bodyPr>
          <a:lstStyle/>
          <a:p>
            <a:pPr>
              <a:lnSpc>
                <a:spcPct val="120000"/>
              </a:lnSpc>
            </a:pPr>
            <a:r>
              <a:rPr lang="en-US" sz="1600"/>
              <a:t>class Child extends Parent{    </a:t>
            </a:r>
          </a:p>
          <a:p>
            <a:pPr>
              <a:lnSpc>
                <a:spcPct val="120000"/>
              </a:lnSpc>
            </a:pPr>
            <a:r>
              <a:rPr lang="en-US" sz="1600"/>
              <a:t>public Child(</a:t>
            </a:r>
            <a:r>
              <a:rPr lang="en-US" sz="1600" err="1"/>
              <a:t>int</a:t>
            </a:r>
            <a:r>
              <a:rPr lang="en-US" sz="1600"/>
              <a:t> a)    </a:t>
            </a:r>
          </a:p>
          <a:p>
            <a:pPr>
              <a:lnSpc>
                <a:spcPct val="120000"/>
              </a:lnSpc>
            </a:pPr>
            <a:r>
              <a:rPr lang="en-US" sz="1600"/>
              <a:t>{        </a:t>
            </a:r>
          </a:p>
          <a:p>
            <a:pPr>
              <a:lnSpc>
                <a:spcPct val="120000"/>
              </a:lnSpc>
            </a:pPr>
            <a:r>
              <a:rPr lang="en-US" sz="1600"/>
              <a:t>   super(a);        </a:t>
            </a:r>
          </a:p>
          <a:p>
            <a:pPr>
              <a:lnSpc>
                <a:spcPct val="120000"/>
              </a:lnSpc>
            </a:pPr>
            <a:r>
              <a:rPr lang="en-US" sz="1600"/>
              <a:t>   </a:t>
            </a:r>
            <a:r>
              <a:rPr lang="en-US" sz="1600" err="1"/>
              <a:t>System.out.println</a:t>
            </a:r>
            <a:r>
              <a:rPr lang="en-US" sz="1600"/>
              <a:t>("Inside the constructor of Child class : "+a);    </a:t>
            </a:r>
          </a:p>
          <a:p>
            <a:pPr>
              <a:lnSpc>
                <a:spcPct val="120000"/>
              </a:lnSpc>
            </a:pPr>
            <a:r>
              <a:rPr lang="en-US" sz="1600"/>
              <a:t>}   </a:t>
            </a:r>
          </a:p>
          <a:p>
            <a:pPr>
              <a:lnSpc>
                <a:spcPct val="120000"/>
              </a:lnSpc>
            </a:pPr>
            <a:endParaRPr lang="en-US" sz="1600"/>
          </a:p>
          <a:p>
            <a:pPr>
              <a:lnSpc>
                <a:spcPct val="120000"/>
              </a:lnSpc>
            </a:pPr>
            <a:r>
              <a:rPr lang="en-US" sz="1600"/>
              <a:t>public void display(</a:t>
            </a:r>
            <a:r>
              <a:rPr lang="en-US" sz="1600" err="1"/>
              <a:t>int</a:t>
            </a:r>
            <a:r>
              <a:rPr lang="en-US" sz="1600"/>
              <a:t> y)    </a:t>
            </a:r>
          </a:p>
          <a:p>
            <a:pPr>
              <a:lnSpc>
                <a:spcPct val="120000"/>
              </a:lnSpc>
            </a:pPr>
            <a:r>
              <a:rPr lang="en-US" sz="1600"/>
              <a:t>{  </a:t>
            </a:r>
          </a:p>
          <a:p>
            <a:pPr>
              <a:lnSpc>
                <a:spcPct val="120000"/>
              </a:lnSpc>
            </a:pPr>
            <a:r>
              <a:rPr lang="en-US" sz="1600"/>
              <a:t>   </a:t>
            </a:r>
            <a:r>
              <a:rPr lang="en-US" sz="1600" err="1"/>
              <a:t>super.display</a:t>
            </a:r>
            <a:r>
              <a:rPr lang="en-US" sz="1600"/>
              <a:t>(y);        </a:t>
            </a:r>
          </a:p>
          <a:p>
            <a:pPr>
              <a:lnSpc>
                <a:spcPct val="120000"/>
              </a:lnSpc>
            </a:pPr>
            <a:r>
              <a:rPr lang="en-US" sz="1600"/>
              <a:t>   </a:t>
            </a:r>
            <a:r>
              <a:rPr lang="en-US" sz="1600" err="1"/>
              <a:t>System.out.println</a:t>
            </a:r>
            <a:r>
              <a:rPr lang="en-US" sz="1600"/>
              <a:t>("y = "+y);    </a:t>
            </a:r>
          </a:p>
          <a:p>
            <a:pPr>
              <a:lnSpc>
                <a:spcPct val="120000"/>
              </a:lnSpc>
            </a:pPr>
            <a:r>
              <a:rPr lang="en-US" sz="1600"/>
              <a:t>}}</a:t>
            </a:r>
          </a:p>
        </p:txBody>
      </p:sp>
      <p:sp>
        <p:nvSpPr>
          <p:cNvPr id="7" name="TextBox 6"/>
          <p:cNvSpPr txBox="1"/>
          <p:nvPr/>
        </p:nvSpPr>
        <p:spPr>
          <a:xfrm>
            <a:off x="8046720" y="907636"/>
            <a:ext cx="4081549" cy="3859518"/>
          </a:xfrm>
          <a:prstGeom prst="rect">
            <a:avLst/>
          </a:prstGeom>
          <a:noFill/>
          <a:ln>
            <a:solidFill>
              <a:schemeClr val="bg1"/>
            </a:solidFill>
          </a:ln>
        </p:spPr>
        <p:txBody>
          <a:bodyPr wrap="square" rtlCol="0">
            <a:spAutoFit/>
          </a:bodyPr>
          <a:lstStyle/>
          <a:p>
            <a:pPr>
              <a:lnSpc>
                <a:spcPct val="120000"/>
              </a:lnSpc>
            </a:pPr>
            <a:r>
              <a:rPr lang="en-US" sz="1600"/>
              <a:t>class Main{    </a:t>
            </a:r>
          </a:p>
          <a:p>
            <a:pPr>
              <a:lnSpc>
                <a:spcPct val="120000"/>
              </a:lnSpc>
            </a:pPr>
            <a:r>
              <a:rPr lang="en-US" sz="1600"/>
              <a:t>public static void main(String </a:t>
            </a:r>
            <a:r>
              <a:rPr lang="en-US" sz="1600" err="1"/>
              <a:t>args</a:t>
            </a:r>
            <a:r>
              <a:rPr lang="en-US" sz="1600"/>
              <a:t>[])    </a:t>
            </a:r>
          </a:p>
          <a:p>
            <a:pPr>
              <a:lnSpc>
                <a:spcPct val="120000"/>
              </a:lnSpc>
            </a:pPr>
            <a:r>
              <a:rPr lang="en-US" sz="1600"/>
              <a:t> {        </a:t>
            </a:r>
          </a:p>
          <a:p>
            <a:pPr>
              <a:lnSpc>
                <a:spcPct val="120000"/>
              </a:lnSpc>
            </a:pPr>
            <a:r>
              <a:rPr lang="en-US" sz="1600"/>
              <a:t>Child c = new Child(3);        </a:t>
            </a:r>
          </a:p>
          <a:p>
            <a:pPr>
              <a:lnSpc>
                <a:spcPct val="120000"/>
              </a:lnSpc>
            </a:pPr>
            <a:r>
              <a:rPr lang="en-US" sz="1600" err="1"/>
              <a:t>c.display</a:t>
            </a:r>
            <a:r>
              <a:rPr lang="en-US" sz="1600"/>
              <a:t>(5);          </a:t>
            </a:r>
          </a:p>
          <a:p>
            <a:pPr>
              <a:lnSpc>
                <a:spcPct val="120000"/>
              </a:lnSpc>
            </a:pPr>
            <a:r>
              <a:rPr lang="en-US" sz="1600"/>
              <a:t>  }</a:t>
            </a:r>
          </a:p>
          <a:p>
            <a:pPr>
              <a:lnSpc>
                <a:spcPct val="120000"/>
              </a:lnSpc>
            </a:pPr>
            <a:r>
              <a:rPr lang="en-US" sz="1600"/>
              <a:t>}</a:t>
            </a:r>
          </a:p>
          <a:p>
            <a:pPr>
              <a:lnSpc>
                <a:spcPct val="120000"/>
              </a:lnSpc>
            </a:pPr>
            <a:endParaRPr lang="en-US" sz="1400"/>
          </a:p>
          <a:p>
            <a:pPr>
              <a:lnSpc>
                <a:spcPct val="120000"/>
              </a:lnSpc>
            </a:pPr>
            <a:endParaRPr lang="en-US" sz="1400"/>
          </a:p>
          <a:p>
            <a:pPr>
              <a:lnSpc>
                <a:spcPct val="120000"/>
              </a:lnSpc>
            </a:pPr>
            <a:endParaRPr lang="en-US" sz="1400"/>
          </a:p>
          <a:p>
            <a:pPr>
              <a:lnSpc>
                <a:spcPct val="120000"/>
              </a:lnSpc>
            </a:pPr>
            <a:endParaRPr lang="en-US" sz="1400"/>
          </a:p>
          <a:p>
            <a:pPr>
              <a:lnSpc>
                <a:spcPct val="120000"/>
              </a:lnSpc>
            </a:pPr>
            <a:endParaRPr lang="en-US" sz="1200"/>
          </a:p>
          <a:p>
            <a:pPr>
              <a:lnSpc>
                <a:spcPct val="120000"/>
              </a:lnSpc>
            </a:pPr>
            <a:endParaRPr lang="en-US" sz="1200"/>
          </a:p>
          <a:p>
            <a:pPr>
              <a:lnSpc>
                <a:spcPct val="120000"/>
              </a:lnSpc>
            </a:pPr>
            <a:endParaRPr lang="en-US" sz="1200"/>
          </a:p>
        </p:txBody>
      </p:sp>
      <p:pic>
        <p:nvPicPr>
          <p:cNvPr id="5" name="Picture 4"/>
          <p:cNvPicPr>
            <a:picLocks noChangeAspect="1"/>
          </p:cNvPicPr>
          <p:nvPr/>
        </p:nvPicPr>
        <p:blipFill>
          <a:blip r:embed="rId2"/>
          <a:stretch>
            <a:fillRect/>
          </a:stretch>
        </p:blipFill>
        <p:spPr>
          <a:xfrm>
            <a:off x="1355060" y="4986078"/>
            <a:ext cx="9205353" cy="1755544"/>
          </a:xfrm>
          <a:prstGeom prst="rect">
            <a:avLst/>
          </a:prstGeom>
        </p:spPr>
      </p:pic>
    </p:spTree>
    <p:extLst>
      <p:ext uri="{BB962C8B-B14F-4D97-AF65-F5344CB8AC3E}">
        <p14:creationId xmlns:p14="http://schemas.microsoft.com/office/powerpoint/2010/main" val="3101795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aturation sat="192000"/>
                    </a14:imgEffect>
                    <a14:imgEffect>
                      <a14:brightnessContrast/>
                    </a14:imgEffect>
                  </a14:imgLayer>
                </a14:imgProps>
              </a:ext>
            </a:extLst>
          </a:blip>
          <a:stretch>
            <a:fillRect/>
          </a:stretch>
        </p:blipFill>
        <p:spPr>
          <a:xfrm>
            <a:off x="67112" y="0"/>
            <a:ext cx="12048945" cy="674406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566243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22D4D9-A687-6F7E-DC6D-4408A8B97B4B}"/>
              </a:ext>
            </a:extLst>
          </p:cNvPr>
          <p:cNvSpPr txBox="1"/>
          <p:nvPr/>
        </p:nvSpPr>
        <p:spPr>
          <a:xfrm>
            <a:off x="466165" y="188259"/>
            <a:ext cx="11313459" cy="6606937"/>
          </a:xfrm>
          <a:prstGeom prst="rect">
            <a:avLst/>
          </a:prstGeom>
          <a:noFill/>
        </p:spPr>
        <p:txBody>
          <a:bodyPr wrap="square" rtlCol="0">
            <a:spAutoFit/>
          </a:bodyPr>
          <a:lstStyle/>
          <a:p>
            <a:pPr marL="342900" indent="-342900" algn="just">
              <a:spcBef>
                <a:spcPts val="1000"/>
              </a:spcBef>
              <a:buClr>
                <a:schemeClr val="bg2">
                  <a:lumMod val="40000"/>
                  <a:lumOff val="60000"/>
                </a:schemeClr>
              </a:buClr>
              <a:buSzPct val="80000"/>
              <a:buFont typeface="Wingdings 3" charset="2"/>
              <a:buChar char=""/>
            </a:pPr>
            <a:r>
              <a:rPr lang="en-US" sz="1700"/>
              <a:t>Inheritance is an important pillar of OOP(Object-Oriented Programming). </a:t>
            </a:r>
          </a:p>
          <a:p>
            <a:pPr marL="342900" indent="-342900" algn="just">
              <a:spcBef>
                <a:spcPts val="1000"/>
              </a:spcBef>
              <a:buClr>
                <a:schemeClr val="bg2">
                  <a:lumMod val="40000"/>
                  <a:lumOff val="60000"/>
                </a:schemeClr>
              </a:buClr>
              <a:buSzPct val="80000"/>
              <a:buFont typeface="Wingdings 3" charset="2"/>
              <a:buChar char=""/>
            </a:pPr>
            <a:r>
              <a:rPr lang="en-US" sz="1700"/>
              <a:t>It is the mechanism in java by which one class is allowed to inherit the features(fields and methods) of another class. </a:t>
            </a:r>
          </a:p>
          <a:p>
            <a:pPr marL="342900" indent="-342900" algn="just">
              <a:spcBef>
                <a:spcPts val="1000"/>
              </a:spcBef>
              <a:buClr>
                <a:schemeClr val="bg2">
                  <a:lumMod val="40000"/>
                  <a:lumOff val="60000"/>
                </a:schemeClr>
              </a:buClr>
              <a:buSzPct val="80000"/>
              <a:buFont typeface="Wingdings 3" charset="2"/>
              <a:buChar char=""/>
            </a:pPr>
            <a:r>
              <a:rPr lang="en-US" sz="1700"/>
              <a:t>In Java, inheritance means creating new classes based on existing ones. </a:t>
            </a:r>
          </a:p>
          <a:p>
            <a:pPr marL="342900" indent="-342900" algn="just">
              <a:spcBef>
                <a:spcPts val="1000"/>
              </a:spcBef>
              <a:buClr>
                <a:schemeClr val="bg2">
                  <a:lumMod val="40000"/>
                  <a:lumOff val="60000"/>
                </a:schemeClr>
              </a:buClr>
              <a:buSzPct val="80000"/>
              <a:buFont typeface="Wingdings 3" charset="2"/>
              <a:buChar char=""/>
            </a:pPr>
            <a:r>
              <a:rPr lang="en-US" sz="1700"/>
              <a:t>A class that inherits from another class can reuse the methods and fields of that class. </a:t>
            </a:r>
          </a:p>
          <a:p>
            <a:pPr marL="342900" indent="-342900" algn="just">
              <a:spcBef>
                <a:spcPts val="1000"/>
              </a:spcBef>
              <a:buClr>
                <a:schemeClr val="bg2">
                  <a:lumMod val="40000"/>
                  <a:lumOff val="60000"/>
                </a:schemeClr>
              </a:buClr>
              <a:buSzPct val="80000"/>
              <a:buFont typeface="Wingdings 3" charset="2"/>
              <a:buChar char=""/>
            </a:pPr>
            <a:r>
              <a:rPr lang="en-US" sz="1700"/>
              <a:t>In addition, you can add new fields and methods to your current class as well.  </a:t>
            </a:r>
          </a:p>
          <a:p>
            <a:pPr marL="342900" indent="-342900" algn="just">
              <a:spcBef>
                <a:spcPts val="1000"/>
              </a:spcBef>
              <a:buClr>
                <a:schemeClr val="bg2">
                  <a:lumMod val="40000"/>
                  <a:lumOff val="60000"/>
                </a:schemeClr>
              </a:buClr>
              <a:buSzPct val="80000"/>
              <a:buFont typeface="Wingdings 3" charset="2"/>
              <a:buChar char=""/>
            </a:pPr>
            <a:r>
              <a:rPr lang="en-US" sz="1700"/>
              <a:t>Inheritance represents the </a:t>
            </a:r>
            <a:r>
              <a:rPr lang="en-US" sz="1700" b="1"/>
              <a:t>IS-A relationship</a:t>
            </a:r>
            <a:r>
              <a:rPr lang="en-US" sz="1700"/>
              <a:t> which is also known as a </a:t>
            </a:r>
            <a:r>
              <a:rPr lang="en-US" sz="1700" i="1"/>
              <a:t>parent-child</a:t>
            </a:r>
            <a:r>
              <a:rPr lang="en-US" sz="1700"/>
              <a:t> relationship.</a:t>
            </a:r>
          </a:p>
          <a:p>
            <a:pPr marL="342900" indent="-342900" algn="just">
              <a:spcBef>
                <a:spcPts val="1000"/>
              </a:spcBef>
              <a:buClr>
                <a:schemeClr val="bg2">
                  <a:lumMod val="40000"/>
                  <a:lumOff val="60000"/>
                </a:schemeClr>
              </a:buClr>
              <a:buSzPct val="80000"/>
              <a:buFont typeface="Wingdings 3" charset="2"/>
              <a:buChar char=""/>
            </a:pPr>
            <a:r>
              <a:rPr lang="en-US" sz="1700"/>
              <a:t>Important terminologies used in Inheritance: </a:t>
            </a:r>
          </a:p>
          <a:p>
            <a:pPr marL="800100" lvl="1" indent="-342900" algn="just">
              <a:spcBef>
                <a:spcPts val="1000"/>
              </a:spcBef>
              <a:buClr>
                <a:schemeClr val="bg2">
                  <a:lumMod val="40000"/>
                  <a:lumOff val="60000"/>
                </a:schemeClr>
              </a:buClr>
              <a:buSzPct val="80000"/>
              <a:buFont typeface="Wingdings 3" charset="2"/>
              <a:buChar char=""/>
            </a:pPr>
            <a:r>
              <a:rPr lang="en-US" sz="1700" b="1"/>
              <a:t>Class:</a:t>
            </a:r>
            <a:r>
              <a:rPr lang="en-US" sz="1700"/>
              <a:t> Class is a set of objects which shares common characteristics/ behavior and common properties/ attributes. Class is not a real-world entity. It is just a template or blueprint or prototype from which objects are created.</a:t>
            </a:r>
          </a:p>
          <a:p>
            <a:pPr marL="800100" lvl="1" indent="-342900" algn="just">
              <a:spcBef>
                <a:spcPts val="1000"/>
              </a:spcBef>
              <a:buClr>
                <a:schemeClr val="bg2">
                  <a:lumMod val="40000"/>
                  <a:lumOff val="60000"/>
                </a:schemeClr>
              </a:buClr>
              <a:buSzPct val="80000"/>
              <a:buFont typeface="Wingdings 3" charset="2"/>
              <a:buChar char=""/>
            </a:pPr>
            <a:r>
              <a:rPr lang="en-US" sz="1700" b="1"/>
              <a:t>Super Class/Parent Class/Base Class: </a:t>
            </a:r>
            <a:r>
              <a:rPr lang="en-US" sz="1700"/>
              <a:t>The class whose features are inherited is known as a superclass(or a base class or a parent class).</a:t>
            </a:r>
          </a:p>
          <a:p>
            <a:pPr marL="800100" lvl="1" indent="-342900" algn="just">
              <a:spcBef>
                <a:spcPts val="1000"/>
              </a:spcBef>
              <a:buClr>
                <a:schemeClr val="bg2">
                  <a:lumMod val="40000"/>
                  <a:lumOff val="60000"/>
                </a:schemeClr>
              </a:buClr>
              <a:buSzPct val="80000"/>
              <a:buFont typeface="Wingdings 3" charset="2"/>
              <a:buChar char=""/>
            </a:pPr>
            <a:r>
              <a:rPr lang="en-US" sz="1700" b="1"/>
              <a:t>Sub Class/Child Class/Derived Class:</a:t>
            </a:r>
            <a:r>
              <a:rPr lang="en-US" sz="1700"/>
              <a:t> The class that inherits the other class is known as a subclass(or a derived class, extended class, or child class). The subclass can add its own fields and methods in addition to the superclass fields and methods.</a:t>
            </a:r>
          </a:p>
          <a:p>
            <a:pPr marL="800100" lvl="1" indent="-342900" algn="just">
              <a:spcBef>
                <a:spcPts val="1000"/>
              </a:spcBef>
              <a:buClr>
                <a:schemeClr val="bg2">
                  <a:lumMod val="40000"/>
                  <a:lumOff val="60000"/>
                </a:schemeClr>
              </a:buClr>
              <a:buSzPct val="80000"/>
              <a:buFont typeface="Wingdings 3" charset="2"/>
              <a:buChar char=""/>
            </a:pPr>
            <a:r>
              <a:rPr lang="en-US" sz="1700" b="1"/>
              <a:t>Reusability:</a:t>
            </a:r>
            <a:r>
              <a:rPr lang="en-US" sz="1700"/>
              <a:t> Inheritance supports the concept of “reusability”, i.e. when we want to create a new class and there is already a class that includes some of the code that we want, we can derive our new class from the existing class. By doing this, we are reusing the fields and methods of the existing class.</a:t>
            </a:r>
          </a:p>
        </p:txBody>
      </p:sp>
    </p:spTree>
    <p:extLst>
      <p:ext uri="{BB962C8B-B14F-4D97-AF65-F5344CB8AC3E}">
        <p14:creationId xmlns:p14="http://schemas.microsoft.com/office/powerpoint/2010/main" val="104641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0851" y="0"/>
            <a:ext cx="12121149" cy="6822331"/>
          </a:xfrm>
          <a:prstGeom prst="rect">
            <a:avLst/>
          </a:prstGeom>
        </p:spPr>
      </p:pic>
    </p:spTree>
    <p:extLst>
      <p:ext uri="{BB962C8B-B14F-4D97-AF65-F5344CB8AC3E}">
        <p14:creationId xmlns:p14="http://schemas.microsoft.com/office/powerpoint/2010/main" val="3883788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22D4D9-A687-6F7E-DC6D-4408A8B97B4B}"/>
              </a:ext>
            </a:extLst>
          </p:cNvPr>
          <p:cNvSpPr txBox="1"/>
          <p:nvPr/>
        </p:nvSpPr>
        <p:spPr>
          <a:xfrm>
            <a:off x="466165" y="188259"/>
            <a:ext cx="11313459" cy="8463855"/>
          </a:xfrm>
          <a:prstGeom prst="rect">
            <a:avLst/>
          </a:prstGeom>
          <a:noFill/>
        </p:spPr>
        <p:txBody>
          <a:bodyPr wrap="square" rtlCol="0">
            <a:spAutoFit/>
          </a:bodyPr>
          <a:lstStyle/>
          <a:p>
            <a:pPr marL="342900" indent="-342900" algn="just">
              <a:spcBef>
                <a:spcPts val="1000"/>
              </a:spcBef>
              <a:buClr>
                <a:schemeClr val="bg2">
                  <a:lumMod val="40000"/>
                  <a:lumOff val="60000"/>
                </a:schemeClr>
              </a:buClr>
              <a:buSzPct val="80000"/>
              <a:buFont typeface="Wingdings 3" charset="2"/>
              <a:buChar char=""/>
            </a:pPr>
            <a:r>
              <a:rPr lang="en-US" sz="1700"/>
              <a:t>Why do we need Inheritance in Java?</a:t>
            </a:r>
          </a:p>
          <a:p>
            <a:pPr marL="800100" lvl="1" indent="-342900" algn="just">
              <a:spcBef>
                <a:spcPts val="1000"/>
              </a:spcBef>
              <a:buClr>
                <a:schemeClr val="bg2">
                  <a:lumMod val="40000"/>
                  <a:lumOff val="60000"/>
                </a:schemeClr>
              </a:buClr>
              <a:buSzPct val="80000"/>
              <a:buFont typeface="Wingdings 3" charset="2"/>
              <a:buChar char=""/>
            </a:pPr>
            <a:r>
              <a:rPr lang="en-US" sz="1700" b="1"/>
              <a:t>Code Reusability: </a:t>
            </a:r>
            <a:r>
              <a:rPr lang="en-US" sz="1700"/>
              <a:t>The code written in the Superclass is common to all subclasses. Child classes can directly use the parent class code.</a:t>
            </a:r>
          </a:p>
          <a:p>
            <a:pPr marL="800100" lvl="1" indent="-342900" algn="just">
              <a:spcBef>
                <a:spcPts val="1000"/>
              </a:spcBef>
              <a:buClr>
                <a:schemeClr val="bg2">
                  <a:lumMod val="40000"/>
                  <a:lumOff val="60000"/>
                </a:schemeClr>
              </a:buClr>
              <a:buSzPct val="80000"/>
              <a:buFont typeface="Wingdings 3" charset="2"/>
              <a:buChar char=""/>
            </a:pPr>
            <a:r>
              <a:rPr lang="en-US" sz="1700" b="1"/>
              <a:t>Method Overriding: </a:t>
            </a:r>
            <a:r>
              <a:rPr lang="en-US" sz="1700"/>
              <a:t>Method Overriding is achievable only through Inheritance. It is one of the ways by which java achieves Run Time Polymorphism.</a:t>
            </a:r>
          </a:p>
          <a:p>
            <a:pPr marL="800100" lvl="1" indent="-342900" algn="just">
              <a:spcBef>
                <a:spcPts val="1000"/>
              </a:spcBef>
              <a:buClr>
                <a:schemeClr val="bg2">
                  <a:lumMod val="40000"/>
                  <a:lumOff val="60000"/>
                </a:schemeClr>
              </a:buClr>
              <a:buSzPct val="80000"/>
              <a:buFont typeface="Wingdings 3" charset="2"/>
              <a:buChar char=""/>
            </a:pPr>
            <a:r>
              <a:rPr lang="en-US" sz="1700" b="1"/>
              <a:t>Abstraction:</a:t>
            </a:r>
            <a:r>
              <a:rPr lang="en-US" sz="1700"/>
              <a:t> The concept of abstract where we do not have to provide all details is achieved through inheritance. Abstraction only shows the functionality to the user.</a:t>
            </a:r>
          </a:p>
          <a:p>
            <a:pPr marL="342900" indent="-342900" algn="just">
              <a:spcBef>
                <a:spcPts val="1000"/>
              </a:spcBef>
              <a:buClr>
                <a:schemeClr val="bg2">
                  <a:lumMod val="40000"/>
                  <a:lumOff val="60000"/>
                </a:schemeClr>
              </a:buClr>
              <a:buSzPct val="80000"/>
              <a:buFont typeface="Wingdings 3" charset="2"/>
              <a:buChar char=""/>
            </a:pPr>
            <a:r>
              <a:rPr lang="en-US" sz="1700" b="1"/>
              <a:t>Syntax for inheritance </a:t>
            </a:r>
          </a:p>
          <a:p>
            <a:pPr marL="342900" indent="-342900" algn="just">
              <a:spcBef>
                <a:spcPts val="1000"/>
              </a:spcBef>
              <a:buClr>
                <a:schemeClr val="bg2">
                  <a:lumMod val="40000"/>
                  <a:lumOff val="60000"/>
                </a:schemeClr>
              </a:buClr>
              <a:buSzPct val="80000"/>
              <a:buFont typeface="Wingdings 3" charset="2"/>
              <a:buChar char=""/>
            </a:pPr>
            <a:r>
              <a:rPr lang="en-US" sz="1700"/>
              <a:t>The </a:t>
            </a:r>
            <a:r>
              <a:rPr lang="en-US" sz="1700" b="1"/>
              <a:t>extends keyword </a:t>
            </a:r>
            <a:r>
              <a:rPr lang="en-US" sz="1700"/>
              <a:t>is used for inheritance in java. Using the extends keyword indicates you are derived from an existing class. In other words, “extends” refers to increased functionality.</a:t>
            </a:r>
          </a:p>
          <a:p>
            <a:pPr marL="342900" lvl="0" indent="-342900" algn="just">
              <a:spcBef>
                <a:spcPts val="1000"/>
              </a:spcBef>
              <a:buClr>
                <a:schemeClr val="bg2">
                  <a:lumMod val="40000"/>
                  <a:lumOff val="60000"/>
                </a:schemeClr>
              </a:buClr>
              <a:buSzPct val="80000"/>
              <a:buFont typeface="Wingdings 3" charset="2"/>
              <a:buChar char=""/>
            </a:pPr>
            <a:r>
              <a:rPr lang="en-US" sz="1700"/>
              <a:t>Syntax : </a:t>
            </a:r>
            <a:r>
              <a:rPr lang="en-US" altLang="en-US" sz="1700">
                <a:latin typeface="Consolas" panose="020B0609020204030204" pitchFamily="49" charset="0"/>
              </a:rPr>
              <a:t>  class </a:t>
            </a:r>
            <a:r>
              <a:rPr lang="en-US" altLang="en-US" sz="1700" err="1">
                <a:latin typeface="Consolas" panose="020B0609020204030204" pitchFamily="49" charset="0"/>
              </a:rPr>
              <a:t>derived_class</a:t>
            </a:r>
            <a:r>
              <a:rPr lang="en-US" altLang="en-US" sz="1700">
                <a:latin typeface="Consolas" panose="020B0609020204030204" pitchFamily="49" charset="0"/>
              </a:rPr>
              <a:t> extends </a:t>
            </a:r>
            <a:r>
              <a:rPr lang="en-US" altLang="en-US" sz="1700" err="1">
                <a:latin typeface="Consolas" panose="020B0609020204030204" pitchFamily="49" charset="0"/>
              </a:rPr>
              <a:t>base_class</a:t>
            </a:r>
            <a:r>
              <a:rPr lang="en-US" altLang="en-US" sz="1700">
                <a:latin typeface="Consolas" panose="020B0609020204030204" pitchFamily="49" charset="0"/>
              </a:rPr>
              <a:t> </a:t>
            </a:r>
          </a:p>
          <a:p>
            <a:pPr lvl="0" algn="just">
              <a:spcBef>
                <a:spcPts val="1000"/>
              </a:spcBef>
              <a:buClr>
                <a:schemeClr val="bg2">
                  <a:lumMod val="40000"/>
                  <a:lumOff val="60000"/>
                </a:schemeClr>
              </a:buClr>
              <a:buSzPct val="80000"/>
            </a:pPr>
            <a:r>
              <a:rPr lang="en-US" altLang="en-US" sz="1700">
                <a:latin typeface="Consolas" panose="020B0609020204030204" pitchFamily="49" charset="0"/>
              </a:rPr>
              <a:t>            { </a:t>
            </a:r>
          </a:p>
          <a:p>
            <a:pPr lvl="0" algn="just">
              <a:spcBef>
                <a:spcPts val="1000"/>
              </a:spcBef>
              <a:buClr>
                <a:schemeClr val="bg2">
                  <a:lumMod val="40000"/>
                  <a:lumOff val="60000"/>
                </a:schemeClr>
              </a:buClr>
              <a:buSzPct val="80000"/>
            </a:pPr>
            <a:r>
              <a:rPr lang="en-US" altLang="en-US" sz="1700">
                <a:latin typeface="Consolas" panose="020B0609020204030204" pitchFamily="49" charset="0"/>
              </a:rPr>
              <a:t>              //methods and fields </a:t>
            </a:r>
          </a:p>
          <a:p>
            <a:pPr lvl="0" algn="just">
              <a:spcBef>
                <a:spcPts val="1000"/>
              </a:spcBef>
              <a:buClr>
                <a:schemeClr val="bg2">
                  <a:lumMod val="40000"/>
                  <a:lumOff val="60000"/>
                </a:schemeClr>
              </a:buClr>
              <a:buSzPct val="80000"/>
            </a:pPr>
            <a:r>
              <a:rPr lang="en-US" altLang="en-US" sz="1700">
                <a:latin typeface="Consolas" panose="020B0609020204030204" pitchFamily="49" charset="0"/>
              </a:rPr>
              <a:t>            } </a:t>
            </a:r>
          </a:p>
          <a:p>
            <a:pPr marL="342900" lvl="0" indent="-342900" algn="just">
              <a:spcBef>
                <a:spcPts val="1000"/>
              </a:spcBef>
              <a:buClr>
                <a:schemeClr val="bg2">
                  <a:lumMod val="40000"/>
                  <a:lumOff val="60000"/>
                </a:schemeClr>
              </a:buClr>
              <a:buSzPct val="80000"/>
              <a:buFont typeface="Wingdings 3" charset="2"/>
              <a:buChar char=""/>
            </a:pPr>
            <a:r>
              <a:rPr lang="en-US" altLang="en-US" sz="1700"/>
              <a:t>Types of Inheritance : </a:t>
            </a:r>
          </a:p>
          <a:p>
            <a:pPr marL="800100" lvl="1" indent="-342900" algn="just">
              <a:spcBef>
                <a:spcPts val="1000"/>
              </a:spcBef>
              <a:buClr>
                <a:schemeClr val="bg2">
                  <a:lumMod val="40000"/>
                  <a:lumOff val="60000"/>
                </a:schemeClr>
              </a:buClr>
              <a:buSzPct val="80000"/>
              <a:buFont typeface="Wingdings 3" charset="2"/>
              <a:buChar char=""/>
            </a:pPr>
            <a:r>
              <a:rPr lang="en-US" altLang="en-US" sz="1700"/>
              <a:t>Single Inheritance</a:t>
            </a:r>
          </a:p>
          <a:p>
            <a:pPr marL="800100" lvl="1" indent="-342900" algn="just">
              <a:spcBef>
                <a:spcPts val="1000"/>
              </a:spcBef>
              <a:buClr>
                <a:schemeClr val="bg2">
                  <a:lumMod val="40000"/>
                  <a:lumOff val="60000"/>
                </a:schemeClr>
              </a:buClr>
              <a:buSzPct val="80000"/>
              <a:buFont typeface="Wingdings 3" charset="2"/>
              <a:buChar char=""/>
            </a:pPr>
            <a:r>
              <a:rPr lang="en-US" altLang="en-US" sz="1700"/>
              <a:t>Multilevel Inheritance</a:t>
            </a:r>
          </a:p>
          <a:p>
            <a:pPr marL="800100" lvl="1" indent="-342900" algn="just">
              <a:spcBef>
                <a:spcPts val="1000"/>
              </a:spcBef>
              <a:buClr>
                <a:schemeClr val="bg2">
                  <a:lumMod val="40000"/>
                  <a:lumOff val="60000"/>
                </a:schemeClr>
              </a:buClr>
              <a:buSzPct val="80000"/>
              <a:buFont typeface="Wingdings 3" charset="2"/>
              <a:buChar char=""/>
            </a:pPr>
            <a:r>
              <a:rPr lang="en-US" altLang="en-US" sz="1700"/>
              <a:t>Hierarchical Inheritance</a:t>
            </a:r>
          </a:p>
          <a:p>
            <a:pPr marL="342900" lvl="0" indent="-342900" algn="just">
              <a:spcBef>
                <a:spcPts val="1000"/>
              </a:spcBef>
              <a:buClr>
                <a:schemeClr val="bg2">
                  <a:lumMod val="40000"/>
                  <a:lumOff val="60000"/>
                </a:schemeClr>
              </a:buClr>
              <a:buSzPct val="80000"/>
              <a:buFont typeface="Wingdings 3" charset="2"/>
              <a:buChar char=""/>
            </a:pPr>
            <a:endParaRPr lang="en-US" altLang="en-US" sz="1700">
              <a:latin typeface="Consolas" panose="020B0609020204030204" pitchFamily="49" charset="0"/>
            </a:endParaRPr>
          </a:p>
          <a:p>
            <a:pPr lvl="0" algn="just">
              <a:spcBef>
                <a:spcPts val="1000"/>
              </a:spcBef>
              <a:buClr>
                <a:schemeClr val="bg2">
                  <a:lumMod val="40000"/>
                  <a:lumOff val="60000"/>
                </a:schemeClr>
              </a:buClr>
              <a:buSzPct val="80000"/>
            </a:pPr>
            <a:r>
              <a:rPr lang="en-US" altLang="en-US" sz="1700">
                <a:latin typeface="Consolas" panose="020B0609020204030204" pitchFamily="49" charset="0"/>
              </a:rPr>
              <a:t>            </a:t>
            </a:r>
            <a:endParaRPr lang="en-US"/>
          </a:p>
          <a:p>
            <a:pPr algn="just">
              <a:spcBef>
                <a:spcPts val="1000"/>
              </a:spcBef>
              <a:buClr>
                <a:schemeClr val="bg2">
                  <a:lumMod val="40000"/>
                  <a:lumOff val="60000"/>
                </a:schemeClr>
              </a:buClr>
              <a:buSzPct val="80000"/>
            </a:pPr>
            <a:endParaRPr lang="en-US"/>
          </a:p>
          <a:p>
            <a:pPr algn="just">
              <a:spcBef>
                <a:spcPts val="1000"/>
              </a:spcBef>
              <a:buClr>
                <a:schemeClr val="bg2">
                  <a:lumMod val="40000"/>
                  <a:lumOff val="60000"/>
                </a:schemeClr>
              </a:buClr>
              <a:buSzPct val="80000"/>
            </a:pPr>
            <a:endParaRPr lang="en-US"/>
          </a:p>
          <a:p>
            <a:pPr marL="342900" indent="-342900" algn="just">
              <a:spcBef>
                <a:spcPts val="1000"/>
              </a:spcBef>
              <a:buClr>
                <a:schemeClr val="bg2">
                  <a:lumMod val="40000"/>
                  <a:lumOff val="60000"/>
                </a:schemeClr>
              </a:buClr>
              <a:buSzPct val="80000"/>
              <a:buFont typeface="Wingdings 3" charset="2"/>
              <a:buChar char=""/>
            </a:pPr>
            <a:endParaRPr lang="en-US"/>
          </a:p>
        </p:txBody>
      </p:sp>
    </p:spTree>
    <p:extLst>
      <p:ext uri="{BB962C8B-B14F-4D97-AF65-F5344CB8AC3E}">
        <p14:creationId xmlns:p14="http://schemas.microsoft.com/office/powerpoint/2010/main" val="1726436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22D4D9-A687-6F7E-DC6D-4408A8B97B4B}"/>
              </a:ext>
            </a:extLst>
          </p:cNvPr>
          <p:cNvSpPr txBox="1"/>
          <p:nvPr/>
        </p:nvSpPr>
        <p:spPr>
          <a:xfrm>
            <a:off x="466165" y="188259"/>
            <a:ext cx="11313459" cy="1959511"/>
          </a:xfrm>
          <a:prstGeom prst="rect">
            <a:avLst/>
          </a:prstGeom>
          <a:noFill/>
        </p:spPr>
        <p:txBody>
          <a:bodyPr wrap="square" rtlCol="0">
            <a:spAutoFit/>
          </a:bodyPr>
          <a:lstStyle/>
          <a:p>
            <a:pPr marL="342900" lvl="0" indent="-342900" algn="just">
              <a:spcBef>
                <a:spcPts val="1000"/>
              </a:spcBef>
              <a:buClr>
                <a:schemeClr val="bg2">
                  <a:lumMod val="40000"/>
                  <a:lumOff val="60000"/>
                </a:schemeClr>
              </a:buClr>
              <a:buSzPct val="80000"/>
              <a:buFont typeface="Wingdings 3" charset="2"/>
              <a:buChar char=""/>
            </a:pPr>
            <a:endParaRPr lang="en-US" altLang="en-US" sz="1700">
              <a:latin typeface="Consolas" panose="020B0609020204030204" pitchFamily="49" charset="0"/>
            </a:endParaRPr>
          </a:p>
          <a:p>
            <a:pPr lvl="0" algn="just">
              <a:spcBef>
                <a:spcPts val="1000"/>
              </a:spcBef>
              <a:buClr>
                <a:schemeClr val="bg2">
                  <a:lumMod val="40000"/>
                  <a:lumOff val="60000"/>
                </a:schemeClr>
              </a:buClr>
              <a:buSzPct val="80000"/>
            </a:pPr>
            <a:r>
              <a:rPr lang="en-US" altLang="en-US" sz="1700">
                <a:latin typeface="Consolas" panose="020B0609020204030204" pitchFamily="49" charset="0"/>
              </a:rPr>
              <a:t>            </a:t>
            </a:r>
            <a:endParaRPr lang="en-US"/>
          </a:p>
          <a:p>
            <a:pPr algn="just">
              <a:spcBef>
                <a:spcPts val="1000"/>
              </a:spcBef>
              <a:buClr>
                <a:schemeClr val="bg2">
                  <a:lumMod val="40000"/>
                  <a:lumOff val="60000"/>
                </a:schemeClr>
              </a:buClr>
              <a:buSzPct val="80000"/>
            </a:pPr>
            <a:endParaRPr lang="en-US"/>
          </a:p>
          <a:p>
            <a:pPr algn="just">
              <a:spcBef>
                <a:spcPts val="1000"/>
              </a:spcBef>
              <a:buClr>
                <a:schemeClr val="bg2">
                  <a:lumMod val="40000"/>
                  <a:lumOff val="60000"/>
                </a:schemeClr>
              </a:buClr>
              <a:buSzPct val="80000"/>
            </a:pPr>
            <a:endParaRPr lang="en-US"/>
          </a:p>
          <a:p>
            <a:pPr marL="342900" indent="-342900" algn="just">
              <a:spcBef>
                <a:spcPts val="1000"/>
              </a:spcBef>
              <a:buClr>
                <a:schemeClr val="bg2">
                  <a:lumMod val="40000"/>
                  <a:lumOff val="60000"/>
                </a:schemeClr>
              </a:buClr>
              <a:buSzPct val="80000"/>
              <a:buFont typeface="Wingdings 3" charset="2"/>
              <a:buChar char=""/>
            </a:pPr>
            <a:endParaRPr lang="en-US"/>
          </a:p>
        </p:txBody>
      </p:sp>
      <p:sp>
        <p:nvSpPr>
          <p:cNvPr id="2" name="Title 1"/>
          <p:cNvSpPr>
            <a:spLocks noGrp="1"/>
          </p:cNvSpPr>
          <p:nvPr>
            <p:ph type="title"/>
          </p:nvPr>
        </p:nvSpPr>
        <p:spPr>
          <a:xfrm>
            <a:off x="187606" y="188259"/>
            <a:ext cx="11870575" cy="719377"/>
          </a:xfrm>
        </p:spPr>
        <p:txBody>
          <a:bodyPr/>
          <a:lstStyle/>
          <a:p>
            <a:pPr algn="ctr"/>
            <a:r>
              <a:rPr lang="en-US"/>
              <a:t>Single Inheritance </a:t>
            </a:r>
            <a:endParaRPr lang="en-IN"/>
          </a:p>
        </p:txBody>
      </p:sp>
      <p:sp>
        <p:nvSpPr>
          <p:cNvPr id="3" name="Content Placeholder 2"/>
          <p:cNvSpPr>
            <a:spLocks noGrp="1"/>
          </p:cNvSpPr>
          <p:nvPr>
            <p:ph idx="1"/>
          </p:nvPr>
        </p:nvSpPr>
        <p:spPr>
          <a:xfrm>
            <a:off x="134062" y="1369791"/>
            <a:ext cx="4899783" cy="5355205"/>
          </a:xfrm>
          <a:ln>
            <a:solidFill>
              <a:schemeClr val="bg1"/>
            </a:solidFill>
          </a:ln>
        </p:spPr>
        <p:txBody>
          <a:bodyPr>
            <a:normAutofit fontScale="85000" lnSpcReduction="20000"/>
          </a:bodyPr>
          <a:lstStyle/>
          <a:p>
            <a:pPr marL="0" indent="0">
              <a:lnSpc>
                <a:spcPct val="120000"/>
              </a:lnSpc>
              <a:spcBef>
                <a:spcPts val="0"/>
              </a:spcBef>
              <a:buNone/>
            </a:pPr>
            <a:r>
              <a:rPr lang="en-US"/>
              <a:t>import </a:t>
            </a:r>
            <a:r>
              <a:rPr lang="en-US" err="1"/>
              <a:t>java.util</a:t>
            </a:r>
            <a:r>
              <a:rPr lang="en-US"/>
              <a:t>.*;</a:t>
            </a:r>
          </a:p>
          <a:p>
            <a:pPr marL="0" indent="0">
              <a:lnSpc>
                <a:spcPct val="120000"/>
              </a:lnSpc>
              <a:spcBef>
                <a:spcPts val="0"/>
              </a:spcBef>
              <a:buNone/>
            </a:pPr>
            <a:r>
              <a:rPr lang="en-US"/>
              <a:t>class Data {                    // Base class Data</a:t>
            </a:r>
          </a:p>
          <a:p>
            <a:pPr marL="0" indent="0">
              <a:lnSpc>
                <a:spcPct val="120000"/>
              </a:lnSpc>
              <a:spcBef>
                <a:spcPts val="0"/>
              </a:spcBef>
              <a:buNone/>
            </a:pPr>
            <a:r>
              <a:rPr lang="en-US"/>
              <a:t>  float r;</a:t>
            </a:r>
          </a:p>
          <a:p>
            <a:pPr marL="0" indent="0">
              <a:lnSpc>
                <a:spcPct val="120000"/>
              </a:lnSpc>
              <a:spcBef>
                <a:spcPts val="0"/>
              </a:spcBef>
              <a:buNone/>
            </a:pPr>
            <a:r>
              <a:rPr lang="en-US"/>
              <a:t>  public void read(float x)</a:t>
            </a:r>
          </a:p>
          <a:p>
            <a:pPr marL="0" indent="0">
              <a:lnSpc>
                <a:spcPct val="120000"/>
              </a:lnSpc>
              <a:spcBef>
                <a:spcPts val="0"/>
              </a:spcBef>
              <a:buNone/>
            </a:pPr>
            <a:r>
              <a:rPr lang="en-US"/>
              <a:t> {</a:t>
            </a:r>
          </a:p>
          <a:p>
            <a:pPr marL="0" indent="0">
              <a:lnSpc>
                <a:spcPct val="120000"/>
              </a:lnSpc>
              <a:spcBef>
                <a:spcPts val="0"/>
              </a:spcBef>
              <a:buNone/>
            </a:pPr>
            <a:r>
              <a:rPr lang="en-US"/>
              <a:t>   r=x;</a:t>
            </a:r>
          </a:p>
          <a:p>
            <a:pPr marL="0" indent="0">
              <a:lnSpc>
                <a:spcPct val="120000"/>
              </a:lnSpc>
              <a:spcBef>
                <a:spcPts val="0"/>
              </a:spcBef>
              <a:buNone/>
            </a:pPr>
            <a:r>
              <a:rPr lang="en-US"/>
              <a:t> }}</a:t>
            </a:r>
          </a:p>
          <a:p>
            <a:pPr marL="0" indent="0">
              <a:lnSpc>
                <a:spcPct val="120000"/>
              </a:lnSpc>
              <a:spcBef>
                <a:spcPts val="0"/>
              </a:spcBef>
              <a:buNone/>
            </a:pPr>
            <a:r>
              <a:rPr lang="en-US"/>
              <a:t>class Area extends Data      // creating child class Area</a:t>
            </a:r>
          </a:p>
          <a:p>
            <a:pPr marL="0" indent="0">
              <a:lnSpc>
                <a:spcPct val="120000"/>
              </a:lnSpc>
              <a:spcBef>
                <a:spcPts val="0"/>
              </a:spcBef>
              <a:buNone/>
            </a:pPr>
            <a:r>
              <a:rPr lang="en-US"/>
              <a:t>{</a:t>
            </a:r>
          </a:p>
          <a:p>
            <a:pPr marL="0" indent="0">
              <a:lnSpc>
                <a:spcPct val="120000"/>
              </a:lnSpc>
              <a:spcBef>
                <a:spcPts val="0"/>
              </a:spcBef>
              <a:buNone/>
            </a:pPr>
            <a:r>
              <a:rPr lang="en-US"/>
              <a:t>  private float a;</a:t>
            </a:r>
          </a:p>
          <a:p>
            <a:pPr marL="0" indent="0">
              <a:lnSpc>
                <a:spcPct val="120000"/>
              </a:lnSpc>
              <a:spcBef>
                <a:spcPts val="0"/>
              </a:spcBef>
              <a:buNone/>
            </a:pPr>
            <a:r>
              <a:rPr lang="en-US"/>
              <a:t>  public void calculate()</a:t>
            </a:r>
          </a:p>
          <a:p>
            <a:pPr marL="0" indent="0">
              <a:lnSpc>
                <a:spcPct val="120000"/>
              </a:lnSpc>
              <a:spcBef>
                <a:spcPts val="0"/>
              </a:spcBef>
              <a:buNone/>
            </a:pPr>
            <a:r>
              <a:rPr lang="en-US"/>
              <a:t>  {</a:t>
            </a:r>
          </a:p>
          <a:p>
            <a:pPr marL="0" indent="0">
              <a:lnSpc>
                <a:spcPct val="120000"/>
              </a:lnSpc>
              <a:spcBef>
                <a:spcPts val="0"/>
              </a:spcBef>
              <a:buNone/>
            </a:pPr>
            <a:r>
              <a:rPr lang="en-US"/>
              <a:t>    a=3.14f*r*r;</a:t>
            </a:r>
          </a:p>
          <a:p>
            <a:pPr marL="0" indent="0">
              <a:lnSpc>
                <a:spcPct val="120000"/>
              </a:lnSpc>
              <a:spcBef>
                <a:spcPts val="0"/>
              </a:spcBef>
              <a:buNone/>
            </a:pPr>
            <a:r>
              <a:rPr lang="en-US"/>
              <a:t>  }</a:t>
            </a:r>
          </a:p>
          <a:p>
            <a:pPr marL="0" indent="0">
              <a:lnSpc>
                <a:spcPct val="120000"/>
              </a:lnSpc>
              <a:spcBef>
                <a:spcPts val="0"/>
              </a:spcBef>
              <a:buNone/>
            </a:pPr>
            <a:r>
              <a:rPr lang="en-US"/>
              <a:t>  public void display()</a:t>
            </a:r>
          </a:p>
          <a:p>
            <a:pPr marL="0" indent="0">
              <a:lnSpc>
                <a:spcPct val="120000"/>
              </a:lnSpc>
              <a:spcBef>
                <a:spcPts val="0"/>
              </a:spcBef>
              <a:buNone/>
            </a:pPr>
            <a:r>
              <a:rPr lang="en-US"/>
              <a:t>  {</a:t>
            </a:r>
          </a:p>
          <a:p>
            <a:pPr marL="0" indent="0">
              <a:lnSpc>
                <a:spcPct val="120000"/>
              </a:lnSpc>
              <a:spcBef>
                <a:spcPts val="0"/>
              </a:spcBef>
              <a:buNone/>
            </a:pPr>
            <a:r>
              <a:rPr lang="en-US"/>
              <a:t>    </a:t>
            </a:r>
            <a:r>
              <a:rPr lang="en-US" err="1"/>
              <a:t>System.out.println</a:t>
            </a:r>
            <a:r>
              <a:rPr lang="en-US"/>
              <a:t>("Area is : "+a);</a:t>
            </a:r>
          </a:p>
          <a:p>
            <a:pPr marL="0" indent="0">
              <a:lnSpc>
                <a:spcPct val="120000"/>
              </a:lnSpc>
              <a:spcBef>
                <a:spcPts val="0"/>
              </a:spcBef>
              <a:buNone/>
            </a:pPr>
            <a:r>
              <a:rPr lang="en-US"/>
              <a:t>  }}</a:t>
            </a:r>
          </a:p>
        </p:txBody>
      </p:sp>
      <p:pic>
        <p:nvPicPr>
          <p:cNvPr id="5" name="Picture 4"/>
          <p:cNvPicPr>
            <a:picLocks noChangeAspect="1"/>
          </p:cNvPicPr>
          <p:nvPr/>
        </p:nvPicPr>
        <p:blipFill>
          <a:blip r:embed="rId2"/>
          <a:stretch>
            <a:fillRect/>
          </a:stretch>
        </p:blipFill>
        <p:spPr>
          <a:xfrm>
            <a:off x="9952373" y="1441848"/>
            <a:ext cx="1827251" cy="2243033"/>
          </a:xfrm>
          <a:prstGeom prst="rect">
            <a:avLst/>
          </a:prstGeom>
        </p:spPr>
      </p:pic>
      <p:sp>
        <p:nvSpPr>
          <p:cNvPr id="6" name="TextBox 5"/>
          <p:cNvSpPr txBox="1"/>
          <p:nvPr/>
        </p:nvSpPr>
        <p:spPr>
          <a:xfrm>
            <a:off x="5033845" y="1369791"/>
            <a:ext cx="4497185" cy="3493264"/>
          </a:xfrm>
          <a:prstGeom prst="rect">
            <a:avLst/>
          </a:prstGeom>
          <a:noFill/>
          <a:ln>
            <a:solidFill>
              <a:schemeClr val="bg1"/>
            </a:solidFill>
          </a:ln>
        </p:spPr>
        <p:txBody>
          <a:bodyPr wrap="square" rtlCol="0">
            <a:spAutoFit/>
          </a:bodyPr>
          <a:lstStyle/>
          <a:p>
            <a:r>
              <a:rPr lang="en-US" sz="1700"/>
              <a:t>class Main</a:t>
            </a:r>
          </a:p>
          <a:p>
            <a:r>
              <a:rPr lang="en-US" sz="1700"/>
              <a:t>{</a:t>
            </a:r>
          </a:p>
          <a:p>
            <a:r>
              <a:rPr lang="en-US" sz="1700"/>
              <a:t>  public static void main(String </a:t>
            </a:r>
            <a:r>
              <a:rPr lang="en-US" sz="1700" err="1"/>
              <a:t>args</a:t>
            </a:r>
            <a:r>
              <a:rPr lang="en-US" sz="1700"/>
              <a:t>[])</a:t>
            </a:r>
          </a:p>
          <a:p>
            <a:r>
              <a:rPr lang="en-US" sz="1700"/>
              <a:t>  {</a:t>
            </a:r>
          </a:p>
          <a:p>
            <a:r>
              <a:rPr lang="en-US" sz="1700"/>
              <a:t>    float rad;</a:t>
            </a:r>
          </a:p>
          <a:p>
            <a:r>
              <a:rPr lang="en-US" sz="1700"/>
              <a:t>    Scanner </a:t>
            </a:r>
            <a:r>
              <a:rPr lang="en-US" sz="1700" err="1"/>
              <a:t>sc</a:t>
            </a:r>
            <a:r>
              <a:rPr lang="en-US" sz="1700"/>
              <a:t>=new Scanner(System.in);</a:t>
            </a:r>
          </a:p>
          <a:p>
            <a:r>
              <a:rPr lang="en-US" sz="1700"/>
              <a:t>    </a:t>
            </a:r>
            <a:r>
              <a:rPr lang="en-US" sz="1700" err="1"/>
              <a:t>System.out.println</a:t>
            </a:r>
            <a:r>
              <a:rPr lang="en-US" sz="1700"/>
              <a:t>("Enter Radius : ");</a:t>
            </a:r>
          </a:p>
          <a:p>
            <a:r>
              <a:rPr lang="en-US" sz="1700"/>
              <a:t>    rad=</a:t>
            </a:r>
            <a:r>
              <a:rPr lang="en-US" sz="1700" err="1"/>
              <a:t>sc.nextFloat</a:t>
            </a:r>
            <a:r>
              <a:rPr lang="en-US" sz="1700"/>
              <a:t>();</a:t>
            </a:r>
          </a:p>
          <a:p>
            <a:r>
              <a:rPr lang="en-US" sz="1700"/>
              <a:t>    Area </a:t>
            </a:r>
            <a:r>
              <a:rPr lang="en-US" sz="1700" err="1"/>
              <a:t>ar</a:t>
            </a:r>
            <a:r>
              <a:rPr lang="en-US" sz="1700"/>
              <a:t>=new Area();</a:t>
            </a:r>
          </a:p>
          <a:p>
            <a:r>
              <a:rPr lang="en-US" sz="1700"/>
              <a:t>    </a:t>
            </a:r>
            <a:r>
              <a:rPr lang="en-US" sz="1700" err="1"/>
              <a:t>ar.read</a:t>
            </a:r>
            <a:r>
              <a:rPr lang="en-US" sz="1700"/>
              <a:t>(rad);</a:t>
            </a:r>
          </a:p>
          <a:p>
            <a:r>
              <a:rPr lang="en-US" sz="1700"/>
              <a:t>    </a:t>
            </a:r>
            <a:r>
              <a:rPr lang="en-US" sz="1700" err="1"/>
              <a:t>ar.calculate</a:t>
            </a:r>
            <a:r>
              <a:rPr lang="en-US" sz="1700"/>
              <a:t>();</a:t>
            </a:r>
          </a:p>
          <a:p>
            <a:r>
              <a:rPr lang="en-US" sz="1700"/>
              <a:t>    </a:t>
            </a:r>
            <a:r>
              <a:rPr lang="en-US" sz="1700" err="1"/>
              <a:t>ar.display</a:t>
            </a:r>
            <a:r>
              <a:rPr lang="en-US" sz="1700"/>
              <a:t>();</a:t>
            </a:r>
          </a:p>
          <a:p>
            <a:r>
              <a:rPr lang="en-US" sz="1700"/>
              <a:t>  }}</a:t>
            </a:r>
          </a:p>
        </p:txBody>
      </p:sp>
      <p:sp>
        <p:nvSpPr>
          <p:cNvPr id="7" name="TextBox 6"/>
          <p:cNvSpPr txBox="1"/>
          <p:nvPr/>
        </p:nvSpPr>
        <p:spPr>
          <a:xfrm>
            <a:off x="315884" y="887605"/>
            <a:ext cx="11742297" cy="646331"/>
          </a:xfrm>
          <a:prstGeom prst="rect">
            <a:avLst/>
          </a:prstGeom>
          <a:noFill/>
        </p:spPr>
        <p:txBody>
          <a:bodyPr wrap="square" rtlCol="0">
            <a:spAutoFit/>
          </a:bodyPr>
          <a:lstStyle/>
          <a:p>
            <a:pPr algn="ctr"/>
            <a:r>
              <a:rPr lang="en-US" b="1"/>
              <a:t>Here only one class is derived from another class.</a:t>
            </a:r>
          </a:p>
          <a:p>
            <a:endParaRPr lang="en-IN" b="1"/>
          </a:p>
        </p:txBody>
      </p:sp>
      <p:pic>
        <p:nvPicPr>
          <p:cNvPr id="8" name="Picture 7"/>
          <p:cNvPicPr>
            <a:picLocks noChangeAspect="1"/>
          </p:cNvPicPr>
          <p:nvPr/>
        </p:nvPicPr>
        <p:blipFill>
          <a:blip r:embed="rId3"/>
          <a:stretch>
            <a:fillRect/>
          </a:stretch>
        </p:blipFill>
        <p:spPr>
          <a:xfrm>
            <a:off x="5150734" y="5069400"/>
            <a:ext cx="4513382" cy="1449251"/>
          </a:xfrm>
          <a:prstGeom prst="rect">
            <a:avLst/>
          </a:prstGeom>
        </p:spPr>
      </p:pic>
    </p:spTree>
    <p:extLst>
      <p:ext uri="{BB962C8B-B14F-4D97-AF65-F5344CB8AC3E}">
        <p14:creationId xmlns:p14="http://schemas.microsoft.com/office/powerpoint/2010/main" val="3731973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22D4D9-A687-6F7E-DC6D-4408A8B97B4B}"/>
              </a:ext>
            </a:extLst>
          </p:cNvPr>
          <p:cNvSpPr txBox="1"/>
          <p:nvPr/>
        </p:nvSpPr>
        <p:spPr>
          <a:xfrm>
            <a:off x="466165" y="188259"/>
            <a:ext cx="11313459" cy="1959511"/>
          </a:xfrm>
          <a:prstGeom prst="rect">
            <a:avLst/>
          </a:prstGeom>
          <a:noFill/>
        </p:spPr>
        <p:txBody>
          <a:bodyPr wrap="square" rtlCol="0">
            <a:spAutoFit/>
          </a:bodyPr>
          <a:lstStyle/>
          <a:p>
            <a:pPr marL="342900" lvl="0" indent="-342900" algn="just">
              <a:spcBef>
                <a:spcPts val="1000"/>
              </a:spcBef>
              <a:buClr>
                <a:schemeClr val="bg2">
                  <a:lumMod val="40000"/>
                  <a:lumOff val="60000"/>
                </a:schemeClr>
              </a:buClr>
              <a:buSzPct val="80000"/>
              <a:buFont typeface="Wingdings 3" charset="2"/>
              <a:buChar char=""/>
            </a:pPr>
            <a:endParaRPr lang="en-US" altLang="en-US" sz="1700">
              <a:latin typeface="Consolas" panose="020B0609020204030204" pitchFamily="49" charset="0"/>
            </a:endParaRPr>
          </a:p>
          <a:p>
            <a:pPr lvl="0" algn="just">
              <a:spcBef>
                <a:spcPts val="1000"/>
              </a:spcBef>
              <a:buClr>
                <a:schemeClr val="bg2">
                  <a:lumMod val="40000"/>
                  <a:lumOff val="60000"/>
                </a:schemeClr>
              </a:buClr>
              <a:buSzPct val="80000"/>
            </a:pPr>
            <a:r>
              <a:rPr lang="en-US" altLang="en-US" sz="1700">
                <a:latin typeface="Consolas" panose="020B0609020204030204" pitchFamily="49" charset="0"/>
              </a:rPr>
              <a:t>            </a:t>
            </a:r>
            <a:endParaRPr lang="en-US"/>
          </a:p>
          <a:p>
            <a:pPr algn="just">
              <a:spcBef>
                <a:spcPts val="1000"/>
              </a:spcBef>
              <a:buClr>
                <a:schemeClr val="bg2">
                  <a:lumMod val="40000"/>
                  <a:lumOff val="60000"/>
                </a:schemeClr>
              </a:buClr>
              <a:buSzPct val="80000"/>
            </a:pPr>
            <a:endParaRPr lang="en-US"/>
          </a:p>
          <a:p>
            <a:pPr algn="just">
              <a:spcBef>
                <a:spcPts val="1000"/>
              </a:spcBef>
              <a:buClr>
                <a:schemeClr val="bg2">
                  <a:lumMod val="40000"/>
                  <a:lumOff val="60000"/>
                </a:schemeClr>
              </a:buClr>
              <a:buSzPct val="80000"/>
            </a:pPr>
            <a:endParaRPr lang="en-US"/>
          </a:p>
          <a:p>
            <a:pPr marL="342900" indent="-342900" algn="just">
              <a:spcBef>
                <a:spcPts val="1000"/>
              </a:spcBef>
              <a:buClr>
                <a:schemeClr val="bg2">
                  <a:lumMod val="40000"/>
                  <a:lumOff val="60000"/>
                </a:schemeClr>
              </a:buClr>
              <a:buSzPct val="80000"/>
              <a:buFont typeface="Wingdings 3" charset="2"/>
              <a:buChar char=""/>
            </a:pPr>
            <a:endParaRPr lang="en-US"/>
          </a:p>
        </p:txBody>
      </p:sp>
      <p:sp>
        <p:nvSpPr>
          <p:cNvPr id="2" name="Title 1"/>
          <p:cNvSpPr>
            <a:spLocks noGrp="1"/>
          </p:cNvSpPr>
          <p:nvPr>
            <p:ph type="title"/>
          </p:nvPr>
        </p:nvSpPr>
        <p:spPr>
          <a:xfrm>
            <a:off x="187606" y="188259"/>
            <a:ext cx="11870575" cy="719377"/>
          </a:xfrm>
        </p:spPr>
        <p:txBody>
          <a:bodyPr/>
          <a:lstStyle/>
          <a:p>
            <a:pPr algn="ctr"/>
            <a:r>
              <a:rPr lang="en-US"/>
              <a:t>Multilevel Inheritance </a:t>
            </a:r>
            <a:endParaRPr lang="en-IN"/>
          </a:p>
        </p:txBody>
      </p:sp>
      <p:sp>
        <p:nvSpPr>
          <p:cNvPr id="3" name="Content Placeholder 2"/>
          <p:cNvSpPr>
            <a:spLocks noGrp="1"/>
          </p:cNvSpPr>
          <p:nvPr>
            <p:ph idx="1"/>
          </p:nvPr>
        </p:nvSpPr>
        <p:spPr>
          <a:xfrm>
            <a:off x="134062" y="1369791"/>
            <a:ext cx="3831109" cy="5392245"/>
          </a:xfrm>
          <a:ln>
            <a:solidFill>
              <a:schemeClr val="bg1"/>
            </a:solidFill>
          </a:ln>
        </p:spPr>
        <p:txBody>
          <a:bodyPr>
            <a:noAutofit/>
          </a:bodyPr>
          <a:lstStyle/>
          <a:p>
            <a:pPr marL="0" indent="0">
              <a:lnSpc>
                <a:spcPct val="120000"/>
              </a:lnSpc>
              <a:spcBef>
                <a:spcPts val="0"/>
              </a:spcBef>
              <a:buNone/>
            </a:pPr>
            <a:r>
              <a:rPr lang="en-US" sz="1400"/>
              <a:t>import </a:t>
            </a:r>
            <a:r>
              <a:rPr lang="en-US" sz="1400" err="1"/>
              <a:t>java.util</a:t>
            </a:r>
            <a:r>
              <a:rPr lang="en-US" sz="1400"/>
              <a:t>.*;</a:t>
            </a:r>
          </a:p>
          <a:p>
            <a:pPr marL="0" indent="0">
              <a:lnSpc>
                <a:spcPct val="120000"/>
              </a:lnSpc>
              <a:spcBef>
                <a:spcPts val="0"/>
              </a:spcBef>
              <a:buNone/>
            </a:pPr>
            <a:r>
              <a:rPr lang="en-US" sz="1400"/>
              <a:t>class Data {                    </a:t>
            </a:r>
            <a:r>
              <a:rPr lang="en-US" sz="1400" b="1">
                <a:solidFill>
                  <a:schemeClr val="bg1"/>
                </a:solidFill>
              </a:rPr>
              <a:t>// Base class Data</a:t>
            </a:r>
          </a:p>
          <a:p>
            <a:pPr marL="0" indent="0">
              <a:lnSpc>
                <a:spcPct val="120000"/>
              </a:lnSpc>
              <a:spcBef>
                <a:spcPts val="0"/>
              </a:spcBef>
              <a:buNone/>
            </a:pPr>
            <a:r>
              <a:rPr lang="en-US" sz="1400"/>
              <a:t>  float r;</a:t>
            </a:r>
          </a:p>
          <a:p>
            <a:pPr marL="0" indent="0">
              <a:lnSpc>
                <a:spcPct val="120000"/>
              </a:lnSpc>
              <a:spcBef>
                <a:spcPts val="0"/>
              </a:spcBef>
              <a:buNone/>
            </a:pPr>
            <a:r>
              <a:rPr lang="en-US" sz="1400"/>
              <a:t>  public void read(float x)</a:t>
            </a:r>
          </a:p>
          <a:p>
            <a:pPr marL="0" indent="0">
              <a:lnSpc>
                <a:spcPct val="120000"/>
              </a:lnSpc>
              <a:spcBef>
                <a:spcPts val="0"/>
              </a:spcBef>
              <a:buNone/>
            </a:pPr>
            <a:r>
              <a:rPr lang="en-US" sz="1400"/>
              <a:t> {</a:t>
            </a:r>
          </a:p>
          <a:p>
            <a:pPr marL="0" indent="0">
              <a:lnSpc>
                <a:spcPct val="120000"/>
              </a:lnSpc>
              <a:spcBef>
                <a:spcPts val="0"/>
              </a:spcBef>
              <a:buNone/>
            </a:pPr>
            <a:r>
              <a:rPr lang="en-US" sz="1400"/>
              <a:t>   r=x;</a:t>
            </a:r>
          </a:p>
          <a:p>
            <a:pPr marL="0" indent="0">
              <a:lnSpc>
                <a:spcPct val="120000"/>
              </a:lnSpc>
              <a:spcBef>
                <a:spcPts val="0"/>
              </a:spcBef>
              <a:buNone/>
            </a:pPr>
            <a:r>
              <a:rPr lang="en-US" sz="1400"/>
              <a:t> }}</a:t>
            </a:r>
          </a:p>
          <a:p>
            <a:pPr marL="0" indent="0">
              <a:lnSpc>
                <a:spcPct val="120000"/>
              </a:lnSpc>
              <a:spcBef>
                <a:spcPts val="0"/>
              </a:spcBef>
              <a:buNone/>
            </a:pPr>
            <a:endParaRPr lang="en-US" sz="1400"/>
          </a:p>
          <a:p>
            <a:pPr marL="0" indent="0">
              <a:lnSpc>
                <a:spcPct val="120000"/>
              </a:lnSpc>
              <a:spcBef>
                <a:spcPts val="0"/>
              </a:spcBef>
              <a:buNone/>
            </a:pPr>
            <a:r>
              <a:rPr lang="en-US" sz="1400"/>
              <a:t>class Area extends Data       </a:t>
            </a:r>
            <a:r>
              <a:rPr lang="en-US" sz="1400" b="1">
                <a:solidFill>
                  <a:schemeClr val="bg1"/>
                </a:solidFill>
              </a:rPr>
              <a:t>// creating child class Area of parent class Data</a:t>
            </a:r>
          </a:p>
          <a:p>
            <a:pPr marL="0" indent="0">
              <a:lnSpc>
                <a:spcPct val="120000"/>
              </a:lnSpc>
              <a:spcBef>
                <a:spcPts val="0"/>
              </a:spcBef>
              <a:buNone/>
            </a:pPr>
            <a:r>
              <a:rPr lang="en-US" sz="1400"/>
              <a:t>{</a:t>
            </a:r>
          </a:p>
          <a:p>
            <a:pPr marL="0" indent="0">
              <a:lnSpc>
                <a:spcPct val="120000"/>
              </a:lnSpc>
              <a:spcBef>
                <a:spcPts val="0"/>
              </a:spcBef>
              <a:buNone/>
            </a:pPr>
            <a:r>
              <a:rPr lang="en-US" sz="1400"/>
              <a:t>  protected float a;</a:t>
            </a:r>
          </a:p>
          <a:p>
            <a:pPr marL="0" indent="0">
              <a:lnSpc>
                <a:spcPct val="120000"/>
              </a:lnSpc>
              <a:spcBef>
                <a:spcPts val="0"/>
              </a:spcBef>
              <a:buNone/>
            </a:pPr>
            <a:r>
              <a:rPr lang="en-US" sz="1400"/>
              <a:t>  public void calculate()</a:t>
            </a:r>
          </a:p>
          <a:p>
            <a:pPr marL="0" indent="0">
              <a:lnSpc>
                <a:spcPct val="120000"/>
              </a:lnSpc>
              <a:spcBef>
                <a:spcPts val="0"/>
              </a:spcBef>
              <a:buNone/>
            </a:pPr>
            <a:r>
              <a:rPr lang="en-US" sz="1400"/>
              <a:t>  {</a:t>
            </a:r>
          </a:p>
          <a:p>
            <a:pPr marL="0" indent="0">
              <a:lnSpc>
                <a:spcPct val="120000"/>
              </a:lnSpc>
              <a:spcBef>
                <a:spcPts val="0"/>
              </a:spcBef>
              <a:buNone/>
            </a:pPr>
            <a:r>
              <a:rPr lang="en-US" sz="1400"/>
              <a:t>    a=3.14f*r*r;</a:t>
            </a:r>
          </a:p>
          <a:p>
            <a:pPr marL="0" indent="0">
              <a:lnSpc>
                <a:spcPct val="120000"/>
              </a:lnSpc>
              <a:spcBef>
                <a:spcPts val="0"/>
              </a:spcBef>
              <a:buNone/>
            </a:pPr>
            <a:r>
              <a:rPr lang="en-US" sz="1400"/>
              <a:t>  }</a:t>
            </a:r>
          </a:p>
          <a:p>
            <a:pPr marL="0" indent="0">
              <a:lnSpc>
                <a:spcPct val="120000"/>
              </a:lnSpc>
              <a:spcBef>
                <a:spcPts val="0"/>
              </a:spcBef>
              <a:buNone/>
            </a:pPr>
            <a:r>
              <a:rPr lang="en-US" sz="1400"/>
              <a:t>  public void display()</a:t>
            </a:r>
          </a:p>
          <a:p>
            <a:pPr marL="0" indent="0">
              <a:lnSpc>
                <a:spcPct val="120000"/>
              </a:lnSpc>
              <a:spcBef>
                <a:spcPts val="0"/>
              </a:spcBef>
              <a:buNone/>
            </a:pPr>
            <a:r>
              <a:rPr lang="en-US" sz="1400"/>
              <a:t>  {</a:t>
            </a:r>
          </a:p>
          <a:p>
            <a:pPr marL="0" indent="0">
              <a:lnSpc>
                <a:spcPct val="120000"/>
              </a:lnSpc>
              <a:spcBef>
                <a:spcPts val="0"/>
              </a:spcBef>
              <a:buNone/>
            </a:pPr>
            <a:r>
              <a:rPr lang="en-US" sz="1400"/>
              <a:t>    </a:t>
            </a:r>
            <a:r>
              <a:rPr lang="en-US" sz="1400" err="1"/>
              <a:t>System.out.println</a:t>
            </a:r>
            <a:r>
              <a:rPr lang="en-US" sz="1400"/>
              <a:t>("Area is : "+a);</a:t>
            </a:r>
          </a:p>
          <a:p>
            <a:pPr marL="0" indent="0">
              <a:lnSpc>
                <a:spcPct val="120000"/>
              </a:lnSpc>
              <a:spcBef>
                <a:spcPts val="0"/>
              </a:spcBef>
              <a:buNone/>
            </a:pPr>
            <a:r>
              <a:rPr lang="en-US" sz="1400"/>
              <a:t>  }}</a:t>
            </a:r>
          </a:p>
          <a:p>
            <a:pPr marL="0" indent="0">
              <a:lnSpc>
                <a:spcPct val="120000"/>
              </a:lnSpc>
              <a:spcBef>
                <a:spcPts val="0"/>
              </a:spcBef>
              <a:buNone/>
            </a:pPr>
            <a:endParaRPr lang="en-US" sz="1400"/>
          </a:p>
        </p:txBody>
      </p:sp>
      <p:sp>
        <p:nvSpPr>
          <p:cNvPr id="6" name="TextBox 5"/>
          <p:cNvSpPr txBox="1"/>
          <p:nvPr/>
        </p:nvSpPr>
        <p:spPr>
          <a:xfrm>
            <a:off x="3965171" y="1369791"/>
            <a:ext cx="4081549" cy="5392245"/>
          </a:xfrm>
          <a:prstGeom prst="rect">
            <a:avLst/>
          </a:prstGeom>
          <a:noFill/>
          <a:ln>
            <a:solidFill>
              <a:schemeClr val="bg1"/>
            </a:solidFill>
          </a:ln>
        </p:spPr>
        <p:txBody>
          <a:bodyPr wrap="square" rtlCol="0">
            <a:spAutoFit/>
          </a:bodyPr>
          <a:lstStyle/>
          <a:p>
            <a:pPr>
              <a:lnSpc>
                <a:spcPct val="120000"/>
              </a:lnSpc>
            </a:pPr>
            <a:r>
              <a:rPr lang="en-US" sz="1400"/>
              <a:t>class Volume extends Area   </a:t>
            </a:r>
            <a:r>
              <a:rPr lang="en-US" sz="1400" b="1">
                <a:solidFill>
                  <a:schemeClr val="bg1"/>
                </a:solidFill>
              </a:rPr>
              <a:t>// creating child class Volume of parent class Area</a:t>
            </a:r>
          </a:p>
          <a:p>
            <a:pPr>
              <a:lnSpc>
                <a:spcPct val="120000"/>
              </a:lnSpc>
            </a:pPr>
            <a:r>
              <a:rPr lang="en-US" sz="1400"/>
              <a:t>{</a:t>
            </a:r>
          </a:p>
          <a:p>
            <a:pPr>
              <a:lnSpc>
                <a:spcPct val="120000"/>
              </a:lnSpc>
            </a:pPr>
            <a:r>
              <a:rPr lang="en-US" sz="1400"/>
              <a:t>  private float </a:t>
            </a:r>
            <a:r>
              <a:rPr lang="en-US" sz="1400" err="1"/>
              <a:t>vol</a:t>
            </a:r>
            <a:r>
              <a:rPr lang="en-US" sz="1400"/>
              <a:t>;</a:t>
            </a:r>
          </a:p>
          <a:p>
            <a:pPr>
              <a:lnSpc>
                <a:spcPct val="120000"/>
              </a:lnSpc>
            </a:pPr>
            <a:r>
              <a:rPr lang="en-US" sz="1400"/>
              <a:t>  public void compute()</a:t>
            </a:r>
          </a:p>
          <a:p>
            <a:pPr>
              <a:lnSpc>
                <a:spcPct val="120000"/>
              </a:lnSpc>
            </a:pPr>
            <a:r>
              <a:rPr lang="en-US" sz="1400"/>
              <a:t>  {</a:t>
            </a:r>
          </a:p>
          <a:p>
            <a:pPr>
              <a:lnSpc>
                <a:spcPct val="120000"/>
              </a:lnSpc>
            </a:pPr>
            <a:r>
              <a:rPr lang="en-US" sz="1400"/>
              <a:t>    </a:t>
            </a:r>
            <a:r>
              <a:rPr lang="en-US" sz="1400" err="1"/>
              <a:t>vol</a:t>
            </a:r>
            <a:r>
              <a:rPr lang="en-US" sz="1400"/>
              <a:t>=a*r*4/3;</a:t>
            </a:r>
          </a:p>
          <a:p>
            <a:pPr>
              <a:lnSpc>
                <a:spcPct val="120000"/>
              </a:lnSpc>
            </a:pPr>
            <a:r>
              <a:rPr lang="en-US" sz="1400"/>
              <a:t>  }</a:t>
            </a:r>
          </a:p>
          <a:p>
            <a:pPr>
              <a:lnSpc>
                <a:spcPct val="120000"/>
              </a:lnSpc>
            </a:pPr>
            <a:r>
              <a:rPr lang="en-US" sz="1400"/>
              <a:t>  public void show()</a:t>
            </a:r>
          </a:p>
          <a:p>
            <a:pPr>
              <a:lnSpc>
                <a:spcPct val="120000"/>
              </a:lnSpc>
            </a:pPr>
            <a:r>
              <a:rPr lang="en-US" sz="1400"/>
              <a:t>  {</a:t>
            </a:r>
          </a:p>
          <a:p>
            <a:pPr>
              <a:lnSpc>
                <a:spcPct val="120000"/>
              </a:lnSpc>
            </a:pPr>
            <a:r>
              <a:rPr lang="en-US" sz="1400"/>
              <a:t>    </a:t>
            </a:r>
            <a:r>
              <a:rPr lang="en-US" sz="1400" err="1"/>
              <a:t>System.out.println</a:t>
            </a:r>
            <a:r>
              <a:rPr lang="en-US" sz="1400"/>
              <a:t>("Volume is : "+</a:t>
            </a:r>
            <a:r>
              <a:rPr lang="en-US" sz="1400" err="1"/>
              <a:t>vol</a:t>
            </a:r>
            <a:r>
              <a:rPr lang="en-US" sz="1400"/>
              <a:t>);</a:t>
            </a:r>
          </a:p>
          <a:p>
            <a:pPr>
              <a:lnSpc>
                <a:spcPct val="120000"/>
              </a:lnSpc>
            </a:pPr>
            <a:r>
              <a:rPr lang="en-US" sz="1400"/>
              <a:t>  }}</a:t>
            </a:r>
          </a:p>
          <a:p>
            <a:pPr>
              <a:lnSpc>
                <a:spcPct val="120000"/>
              </a:lnSpc>
            </a:pPr>
            <a:endParaRPr lang="en-US" sz="1400"/>
          </a:p>
          <a:p>
            <a:r>
              <a:rPr lang="en-US" sz="1400"/>
              <a:t>class Main</a:t>
            </a:r>
          </a:p>
          <a:p>
            <a:r>
              <a:rPr lang="en-US" sz="1400"/>
              <a:t>{</a:t>
            </a:r>
          </a:p>
          <a:p>
            <a:r>
              <a:rPr lang="en-US" sz="1400"/>
              <a:t>  public static void main(String </a:t>
            </a:r>
            <a:r>
              <a:rPr lang="en-US" sz="1400" err="1"/>
              <a:t>args</a:t>
            </a:r>
            <a:r>
              <a:rPr lang="en-US" sz="1400"/>
              <a:t>[])</a:t>
            </a:r>
          </a:p>
          <a:p>
            <a:r>
              <a:rPr lang="en-US" sz="1400"/>
              <a:t>  {</a:t>
            </a:r>
          </a:p>
          <a:p>
            <a:r>
              <a:rPr lang="en-US" sz="1400"/>
              <a:t>    float rad;</a:t>
            </a:r>
          </a:p>
          <a:p>
            <a:r>
              <a:rPr lang="en-US" sz="1400"/>
              <a:t>    Scanner </a:t>
            </a:r>
            <a:r>
              <a:rPr lang="en-US" sz="1400" err="1"/>
              <a:t>sc</a:t>
            </a:r>
            <a:r>
              <a:rPr lang="en-US" sz="1400"/>
              <a:t>=new Scanner(System.in);</a:t>
            </a:r>
          </a:p>
          <a:p>
            <a:r>
              <a:rPr lang="en-US" sz="1400"/>
              <a:t>    </a:t>
            </a:r>
            <a:r>
              <a:rPr lang="en-US" sz="1400" err="1"/>
              <a:t>System.out.println</a:t>
            </a:r>
            <a:r>
              <a:rPr lang="en-US" sz="1400"/>
              <a:t>("Enter Radius : ");</a:t>
            </a:r>
          </a:p>
          <a:p>
            <a:r>
              <a:rPr lang="en-US" sz="1400"/>
              <a:t>    rad=</a:t>
            </a:r>
            <a:r>
              <a:rPr lang="en-US" sz="1400" err="1"/>
              <a:t>sc.nextFloat</a:t>
            </a:r>
            <a:r>
              <a:rPr lang="en-US" sz="1400"/>
              <a:t>();</a:t>
            </a:r>
          </a:p>
          <a:p>
            <a:endParaRPr lang="en-US" sz="1400"/>
          </a:p>
        </p:txBody>
      </p:sp>
      <p:sp>
        <p:nvSpPr>
          <p:cNvPr id="7" name="TextBox 6"/>
          <p:cNvSpPr txBox="1"/>
          <p:nvPr/>
        </p:nvSpPr>
        <p:spPr>
          <a:xfrm>
            <a:off x="315884" y="887605"/>
            <a:ext cx="11742297" cy="646331"/>
          </a:xfrm>
          <a:prstGeom prst="rect">
            <a:avLst/>
          </a:prstGeom>
          <a:noFill/>
        </p:spPr>
        <p:txBody>
          <a:bodyPr wrap="square" rtlCol="0">
            <a:spAutoFit/>
          </a:bodyPr>
          <a:lstStyle/>
          <a:p>
            <a:pPr algn="ctr"/>
            <a:r>
              <a:rPr lang="en-US" b="1"/>
              <a:t>Here one class is derived from a class which is in turn derived from another class.</a:t>
            </a:r>
          </a:p>
          <a:p>
            <a:endParaRPr lang="en-IN" b="1"/>
          </a:p>
        </p:txBody>
      </p:sp>
      <p:pic>
        <p:nvPicPr>
          <p:cNvPr id="2050" name="Picture 2" descr="Types of inheritance in Java"/>
          <p:cNvPicPr>
            <a:picLocks noChangeAspect="1" noChangeArrowheads="1"/>
          </p:cNvPicPr>
          <p:nvPr/>
        </p:nvPicPr>
        <p:blipFill rotWithShape="1">
          <a:blip r:embed="rId2">
            <a:extLst>
              <a:ext uri="{28A0092B-C50C-407E-A947-70E740481C1C}">
                <a14:useLocalDpi xmlns:a14="http://schemas.microsoft.com/office/drawing/2010/main" val="0"/>
              </a:ext>
            </a:extLst>
          </a:blip>
          <a:srcRect l="27214" t="2636" r="49978" b="13161"/>
          <a:stretch/>
        </p:blipFill>
        <p:spPr bwMode="auto">
          <a:xfrm>
            <a:off x="10814072" y="798746"/>
            <a:ext cx="1244109" cy="243743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046720" y="1369791"/>
            <a:ext cx="2435629" cy="1815882"/>
          </a:xfrm>
          <a:prstGeom prst="rect">
            <a:avLst/>
          </a:prstGeom>
          <a:noFill/>
          <a:ln>
            <a:solidFill>
              <a:schemeClr val="bg1"/>
            </a:solidFill>
          </a:ln>
        </p:spPr>
        <p:txBody>
          <a:bodyPr wrap="square" rtlCol="0">
            <a:spAutoFit/>
          </a:bodyPr>
          <a:lstStyle/>
          <a:p>
            <a:r>
              <a:rPr lang="en-US" sz="1400"/>
              <a:t>Volume v=new Volume();</a:t>
            </a:r>
          </a:p>
          <a:p>
            <a:r>
              <a:rPr lang="en-US" sz="1400"/>
              <a:t>    </a:t>
            </a:r>
            <a:r>
              <a:rPr lang="en-US" sz="1400" err="1"/>
              <a:t>v.read</a:t>
            </a:r>
            <a:r>
              <a:rPr lang="en-US" sz="1400"/>
              <a:t>(rad);</a:t>
            </a:r>
          </a:p>
          <a:p>
            <a:r>
              <a:rPr lang="en-US" sz="1400"/>
              <a:t>    </a:t>
            </a:r>
            <a:r>
              <a:rPr lang="en-US" sz="1400" err="1"/>
              <a:t>v.calculate</a:t>
            </a:r>
            <a:r>
              <a:rPr lang="en-US" sz="1400"/>
              <a:t>();</a:t>
            </a:r>
          </a:p>
          <a:p>
            <a:r>
              <a:rPr lang="en-US" sz="1400"/>
              <a:t>    </a:t>
            </a:r>
            <a:r>
              <a:rPr lang="en-US" sz="1400" err="1"/>
              <a:t>v.display</a:t>
            </a:r>
            <a:r>
              <a:rPr lang="en-US" sz="1400"/>
              <a:t>();</a:t>
            </a:r>
          </a:p>
          <a:p>
            <a:r>
              <a:rPr lang="en-US" sz="1400"/>
              <a:t>    </a:t>
            </a:r>
            <a:r>
              <a:rPr lang="en-US" sz="1400" err="1"/>
              <a:t>v.compute</a:t>
            </a:r>
            <a:r>
              <a:rPr lang="en-US" sz="1400"/>
              <a:t>();</a:t>
            </a:r>
          </a:p>
          <a:p>
            <a:r>
              <a:rPr lang="en-US" sz="1400"/>
              <a:t>    </a:t>
            </a:r>
            <a:r>
              <a:rPr lang="en-US" sz="1400" err="1"/>
              <a:t>v.show</a:t>
            </a:r>
            <a:r>
              <a:rPr lang="en-US" sz="1400"/>
              <a:t>();</a:t>
            </a:r>
          </a:p>
          <a:p>
            <a:r>
              <a:rPr lang="en-US" sz="1400"/>
              <a:t>  }</a:t>
            </a:r>
          </a:p>
          <a:p>
            <a:r>
              <a:rPr lang="en-US" sz="1400"/>
              <a:t>}</a:t>
            </a:r>
          </a:p>
        </p:txBody>
      </p:sp>
      <p:pic>
        <p:nvPicPr>
          <p:cNvPr id="5" name="Picture 4"/>
          <p:cNvPicPr>
            <a:picLocks noChangeAspect="1"/>
          </p:cNvPicPr>
          <p:nvPr/>
        </p:nvPicPr>
        <p:blipFill rotWithShape="1">
          <a:blip r:embed="rId3"/>
          <a:srcRect t="2437"/>
          <a:stretch/>
        </p:blipFill>
        <p:spPr>
          <a:xfrm>
            <a:off x="8113221" y="3757353"/>
            <a:ext cx="3880728" cy="1521228"/>
          </a:xfrm>
          <a:prstGeom prst="rect">
            <a:avLst/>
          </a:prstGeom>
        </p:spPr>
      </p:pic>
    </p:spTree>
    <p:extLst>
      <p:ext uri="{BB962C8B-B14F-4D97-AF65-F5344CB8AC3E}">
        <p14:creationId xmlns:p14="http://schemas.microsoft.com/office/powerpoint/2010/main" val="2120369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22D4D9-A687-6F7E-DC6D-4408A8B97B4B}"/>
              </a:ext>
            </a:extLst>
          </p:cNvPr>
          <p:cNvSpPr txBox="1"/>
          <p:nvPr/>
        </p:nvSpPr>
        <p:spPr>
          <a:xfrm>
            <a:off x="466165" y="188259"/>
            <a:ext cx="11313459" cy="1959511"/>
          </a:xfrm>
          <a:prstGeom prst="rect">
            <a:avLst/>
          </a:prstGeom>
          <a:noFill/>
        </p:spPr>
        <p:txBody>
          <a:bodyPr wrap="square" rtlCol="0">
            <a:spAutoFit/>
          </a:bodyPr>
          <a:lstStyle/>
          <a:p>
            <a:pPr marL="342900" lvl="0" indent="-342900" algn="just">
              <a:spcBef>
                <a:spcPts val="1000"/>
              </a:spcBef>
              <a:buClr>
                <a:schemeClr val="bg2">
                  <a:lumMod val="40000"/>
                  <a:lumOff val="60000"/>
                </a:schemeClr>
              </a:buClr>
              <a:buSzPct val="80000"/>
              <a:buFont typeface="Wingdings 3" charset="2"/>
              <a:buChar char=""/>
            </a:pPr>
            <a:endParaRPr lang="en-US" altLang="en-US" sz="1700">
              <a:latin typeface="Consolas" panose="020B0609020204030204" pitchFamily="49" charset="0"/>
            </a:endParaRPr>
          </a:p>
          <a:p>
            <a:pPr lvl="0" algn="just">
              <a:spcBef>
                <a:spcPts val="1000"/>
              </a:spcBef>
              <a:buClr>
                <a:schemeClr val="bg2">
                  <a:lumMod val="40000"/>
                  <a:lumOff val="60000"/>
                </a:schemeClr>
              </a:buClr>
              <a:buSzPct val="80000"/>
            </a:pPr>
            <a:r>
              <a:rPr lang="en-US" altLang="en-US" sz="1700">
                <a:latin typeface="Consolas" panose="020B0609020204030204" pitchFamily="49" charset="0"/>
              </a:rPr>
              <a:t>            </a:t>
            </a:r>
            <a:endParaRPr lang="en-US"/>
          </a:p>
          <a:p>
            <a:pPr algn="just">
              <a:spcBef>
                <a:spcPts val="1000"/>
              </a:spcBef>
              <a:buClr>
                <a:schemeClr val="bg2">
                  <a:lumMod val="40000"/>
                  <a:lumOff val="60000"/>
                </a:schemeClr>
              </a:buClr>
              <a:buSzPct val="80000"/>
            </a:pPr>
            <a:endParaRPr lang="en-US"/>
          </a:p>
          <a:p>
            <a:pPr algn="just">
              <a:spcBef>
                <a:spcPts val="1000"/>
              </a:spcBef>
              <a:buClr>
                <a:schemeClr val="bg2">
                  <a:lumMod val="40000"/>
                  <a:lumOff val="60000"/>
                </a:schemeClr>
              </a:buClr>
              <a:buSzPct val="80000"/>
            </a:pPr>
            <a:endParaRPr lang="en-US"/>
          </a:p>
          <a:p>
            <a:pPr marL="342900" indent="-342900" algn="just">
              <a:spcBef>
                <a:spcPts val="1000"/>
              </a:spcBef>
              <a:buClr>
                <a:schemeClr val="bg2">
                  <a:lumMod val="40000"/>
                  <a:lumOff val="60000"/>
                </a:schemeClr>
              </a:buClr>
              <a:buSzPct val="80000"/>
              <a:buFont typeface="Wingdings 3" charset="2"/>
              <a:buChar char=""/>
            </a:pPr>
            <a:endParaRPr lang="en-US"/>
          </a:p>
        </p:txBody>
      </p:sp>
      <p:sp>
        <p:nvSpPr>
          <p:cNvPr id="2" name="Title 1"/>
          <p:cNvSpPr>
            <a:spLocks noGrp="1"/>
          </p:cNvSpPr>
          <p:nvPr>
            <p:ph type="title"/>
          </p:nvPr>
        </p:nvSpPr>
        <p:spPr>
          <a:xfrm>
            <a:off x="187606" y="188259"/>
            <a:ext cx="11870575" cy="719377"/>
          </a:xfrm>
        </p:spPr>
        <p:txBody>
          <a:bodyPr/>
          <a:lstStyle/>
          <a:p>
            <a:pPr algn="ctr"/>
            <a:r>
              <a:rPr lang="en-US"/>
              <a:t>Hierarchical Inheritance </a:t>
            </a:r>
            <a:endParaRPr lang="en-IN"/>
          </a:p>
        </p:txBody>
      </p:sp>
      <p:sp>
        <p:nvSpPr>
          <p:cNvPr id="7" name="TextBox 6"/>
          <p:cNvSpPr txBox="1"/>
          <p:nvPr/>
        </p:nvSpPr>
        <p:spPr>
          <a:xfrm>
            <a:off x="315884" y="887605"/>
            <a:ext cx="11742297" cy="2287806"/>
          </a:xfrm>
          <a:prstGeom prst="rect">
            <a:avLst/>
          </a:prstGeom>
          <a:noFill/>
        </p:spPr>
        <p:txBody>
          <a:bodyPr wrap="square" rtlCol="0">
            <a:spAutoFit/>
          </a:bodyPr>
          <a:lstStyle/>
          <a:p>
            <a:pPr marL="285750" indent="-342900" algn="just">
              <a:spcBef>
                <a:spcPts val="1000"/>
              </a:spcBef>
              <a:buClr>
                <a:schemeClr val="bg2">
                  <a:lumMod val="40000"/>
                  <a:lumOff val="60000"/>
                </a:schemeClr>
              </a:buClr>
              <a:buSzPct val="80000"/>
              <a:buFont typeface="Wingdings 3" charset="2"/>
              <a:buChar char=""/>
            </a:pPr>
            <a:r>
              <a:rPr lang="en-US" sz="1700"/>
              <a:t>When multiple classes are derived from a class and further more classes are derived from these derived classes</a:t>
            </a:r>
          </a:p>
          <a:p>
            <a:pPr marL="285750" indent="-342900" algn="just">
              <a:spcBef>
                <a:spcPts val="1000"/>
              </a:spcBef>
              <a:buClr>
                <a:schemeClr val="bg2">
                  <a:lumMod val="40000"/>
                  <a:lumOff val="60000"/>
                </a:schemeClr>
              </a:buClr>
              <a:buSzPct val="80000"/>
              <a:buFont typeface="Wingdings 3" charset="2"/>
              <a:buChar char=""/>
            </a:pPr>
            <a:r>
              <a:rPr lang="en-US" sz="1700"/>
              <a:t>one class serves as a superclass (base class) for more than one subclass</a:t>
            </a:r>
          </a:p>
          <a:p>
            <a:pPr marL="285750" indent="-342900" algn="just">
              <a:spcBef>
                <a:spcPts val="1000"/>
              </a:spcBef>
              <a:buClr>
                <a:schemeClr val="bg2">
                  <a:lumMod val="40000"/>
                  <a:lumOff val="60000"/>
                </a:schemeClr>
              </a:buClr>
              <a:buSzPct val="80000"/>
              <a:buFont typeface="Wingdings 3" charset="2"/>
              <a:buChar char=""/>
            </a:pPr>
            <a:r>
              <a:rPr lang="en-US" sz="1700"/>
              <a:t>Example from codes </a:t>
            </a:r>
          </a:p>
          <a:p>
            <a:pPr marL="285750" indent="-285750">
              <a:buFont typeface="Wingdings" panose="05000000000000000000" pitchFamily="2" charset="2"/>
              <a:buChar char="Ø"/>
            </a:pPr>
            <a:endParaRPr lang="en-US"/>
          </a:p>
          <a:p>
            <a:endParaRPr lang="en-US"/>
          </a:p>
          <a:p>
            <a:endParaRPr lang="en-IN"/>
          </a:p>
        </p:txBody>
      </p:sp>
      <p:pic>
        <p:nvPicPr>
          <p:cNvPr id="5122" name="Picture 2" descr="Hierarchical Inheritance &amp; Hybrid Inheritance in C++ - Code with Azee"/>
          <p:cNvPicPr>
            <a:picLocks noChangeAspect="1" noChangeArrowheads="1"/>
          </p:cNvPicPr>
          <p:nvPr/>
        </p:nvPicPr>
        <p:blipFill rotWithShape="1">
          <a:blip r:embed="rId2">
            <a:extLst>
              <a:ext uri="{28A0092B-C50C-407E-A947-70E740481C1C}">
                <a14:useLocalDpi xmlns:a14="http://schemas.microsoft.com/office/drawing/2010/main" val="0"/>
              </a:ext>
            </a:extLst>
          </a:blip>
          <a:srcRect t="8221" b="15689"/>
          <a:stretch/>
        </p:blipFill>
        <p:spPr bwMode="auto">
          <a:xfrm>
            <a:off x="4003465" y="2847116"/>
            <a:ext cx="4238856" cy="3225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894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22D4D9-A687-6F7E-DC6D-4408A8B97B4B}"/>
              </a:ext>
            </a:extLst>
          </p:cNvPr>
          <p:cNvSpPr txBox="1"/>
          <p:nvPr/>
        </p:nvSpPr>
        <p:spPr>
          <a:xfrm>
            <a:off x="466165" y="188259"/>
            <a:ext cx="11313459" cy="1959511"/>
          </a:xfrm>
          <a:prstGeom prst="rect">
            <a:avLst/>
          </a:prstGeom>
          <a:noFill/>
        </p:spPr>
        <p:txBody>
          <a:bodyPr wrap="square" rtlCol="0">
            <a:spAutoFit/>
          </a:bodyPr>
          <a:lstStyle/>
          <a:p>
            <a:pPr marL="342900" lvl="0" indent="-342900" algn="just">
              <a:spcBef>
                <a:spcPts val="1000"/>
              </a:spcBef>
              <a:buClr>
                <a:schemeClr val="bg2">
                  <a:lumMod val="40000"/>
                  <a:lumOff val="60000"/>
                </a:schemeClr>
              </a:buClr>
              <a:buSzPct val="80000"/>
              <a:buFont typeface="Wingdings 3" charset="2"/>
              <a:buChar char=""/>
            </a:pPr>
            <a:endParaRPr lang="en-US" altLang="en-US" sz="1700">
              <a:latin typeface="Consolas" panose="020B0609020204030204" pitchFamily="49" charset="0"/>
            </a:endParaRPr>
          </a:p>
          <a:p>
            <a:pPr lvl="0" algn="just">
              <a:spcBef>
                <a:spcPts val="1000"/>
              </a:spcBef>
              <a:buClr>
                <a:schemeClr val="bg2">
                  <a:lumMod val="40000"/>
                  <a:lumOff val="60000"/>
                </a:schemeClr>
              </a:buClr>
              <a:buSzPct val="80000"/>
            </a:pPr>
            <a:r>
              <a:rPr lang="en-US" altLang="en-US" sz="1700">
                <a:latin typeface="Consolas" panose="020B0609020204030204" pitchFamily="49" charset="0"/>
              </a:rPr>
              <a:t>            </a:t>
            </a:r>
            <a:endParaRPr lang="en-US"/>
          </a:p>
          <a:p>
            <a:pPr algn="just">
              <a:spcBef>
                <a:spcPts val="1000"/>
              </a:spcBef>
              <a:buClr>
                <a:schemeClr val="bg2">
                  <a:lumMod val="40000"/>
                  <a:lumOff val="60000"/>
                </a:schemeClr>
              </a:buClr>
              <a:buSzPct val="80000"/>
            </a:pPr>
            <a:endParaRPr lang="en-US"/>
          </a:p>
          <a:p>
            <a:pPr algn="just">
              <a:spcBef>
                <a:spcPts val="1000"/>
              </a:spcBef>
              <a:buClr>
                <a:schemeClr val="bg2">
                  <a:lumMod val="40000"/>
                  <a:lumOff val="60000"/>
                </a:schemeClr>
              </a:buClr>
              <a:buSzPct val="80000"/>
            </a:pPr>
            <a:endParaRPr lang="en-US"/>
          </a:p>
          <a:p>
            <a:pPr marL="342900" indent="-342900" algn="just">
              <a:spcBef>
                <a:spcPts val="1000"/>
              </a:spcBef>
              <a:buClr>
                <a:schemeClr val="bg2">
                  <a:lumMod val="40000"/>
                  <a:lumOff val="60000"/>
                </a:schemeClr>
              </a:buClr>
              <a:buSzPct val="80000"/>
              <a:buFont typeface="Wingdings 3" charset="2"/>
              <a:buChar char=""/>
            </a:pPr>
            <a:endParaRPr lang="en-US"/>
          </a:p>
        </p:txBody>
      </p:sp>
      <p:sp>
        <p:nvSpPr>
          <p:cNvPr id="2" name="Title 1"/>
          <p:cNvSpPr>
            <a:spLocks noGrp="1"/>
          </p:cNvSpPr>
          <p:nvPr>
            <p:ph type="title"/>
          </p:nvPr>
        </p:nvSpPr>
        <p:spPr>
          <a:xfrm>
            <a:off x="187606" y="188259"/>
            <a:ext cx="11870575" cy="719377"/>
          </a:xfrm>
        </p:spPr>
        <p:txBody>
          <a:bodyPr/>
          <a:lstStyle/>
          <a:p>
            <a:pPr algn="ctr"/>
            <a:r>
              <a:rPr lang="en-US"/>
              <a:t>Hierarchical Inheritance </a:t>
            </a:r>
            <a:endParaRPr lang="en-IN"/>
          </a:p>
        </p:txBody>
      </p:sp>
      <p:sp>
        <p:nvSpPr>
          <p:cNvPr id="3" name="Content Placeholder 2"/>
          <p:cNvSpPr>
            <a:spLocks noGrp="1"/>
          </p:cNvSpPr>
          <p:nvPr>
            <p:ph idx="1"/>
          </p:nvPr>
        </p:nvSpPr>
        <p:spPr>
          <a:xfrm>
            <a:off x="134062" y="907637"/>
            <a:ext cx="3831109" cy="5854400"/>
          </a:xfrm>
          <a:ln>
            <a:solidFill>
              <a:schemeClr val="bg1"/>
            </a:solidFill>
          </a:ln>
        </p:spPr>
        <p:txBody>
          <a:bodyPr>
            <a:noAutofit/>
          </a:bodyPr>
          <a:lstStyle/>
          <a:p>
            <a:pPr marL="0" indent="0">
              <a:lnSpc>
                <a:spcPct val="120000"/>
              </a:lnSpc>
              <a:spcBef>
                <a:spcPts val="0"/>
              </a:spcBef>
              <a:buNone/>
            </a:pPr>
            <a:r>
              <a:rPr lang="en-US" sz="1400" b="1">
                <a:solidFill>
                  <a:schemeClr val="bg1"/>
                </a:solidFill>
              </a:rPr>
              <a:t>// parent class</a:t>
            </a:r>
          </a:p>
          <a:p>
            <a:pPr marL="0" indent="0">
              <a:lnSpc>
                <a:spcPct val="120000"/>
              </a:lnSpc>
              <a:spcBef>
                <a:spcPts val="0"/>
              </a:spcBef>
              <a:buNone/>
            </a:pPr>
            <a:r>
              <a:rPr lang="en-US" sz="1400"/>
              <a:t>class Employee {</a:t>
            </a:r>
          </a:p>
          <a:p>
            <a:pPr marL="0" indent="0">
              <a:lnSpc>
                <a:spcPct val="120000"/>
              </a:lnSpc>
              <a:spcBef>
                <a:spcPts val="0"/>
              </a:spcBef>
              <a:buNone/>
            </a:pPr>
            <a:r>
              <a:rPr lang="en-US" sz="1400"/>
              <a:t> double salary = 50000;</a:t>
            </a:r>
          </a:p>
          <a:p>
            <a:pPr marL="0" indent="0">
              <a:lnSpc>
                <a:spcPct val="120000"/>
              </a:lnSpc>
              <a:spcBef>
                <a:spcPts val="0"/>
              </a:spcBef>
              <a:buNone/>
            </a:pPr>
            <a:endParaRPr lang="en-US" sz="1400"/>
          </a:p>
          <a:p>
            <a:pPr marL="0" indent="0">
              <a:lnSpc>
                <a:spcPct val="120000"/>
              </a:lnSpc>
              <a:spcBef>
                <a:spcPts val="0"/>
              </a:spcBef>
              <a:buNone/>
            </a:pPr>
            <a:r>
              <a:rPr lang="en-US" sz="1400"/>
              <a:t> void </a:t>
            </a:r>
            <a:r>
              <a:rPr lang="en-US" sz="1400" err="1"/>
              <a:t>displaySalary</a:t>
            </a:r>
            <a:r>
              <a:rPr lang="en-US" sz="1400"/>
              <a:t>() {</a:t>
            </a:r>
          </a:p>
          <a:p>
            <a:pPr marL="0" indent="0">
              <a:lnSpc>
                <a:spcPct val="120000"/>
              </a:lnSpc>
              <a:spcBef>
                <a:spcPts val="0"/>
              </a:spcBef>
              <a:buNone/>
            </a:pPr>
            <a:r>
              <a:rPr lang="en-US" sz="1400"/>
              <a:t>  </a:t>
            </a:r>
            <a:r>
              <a:rPr lang="en-US" sz="1400" err="1"/>
              <a:t>System.out.println</a:t>
            </a:r>
            <a:r>
              <a:rPr lang="en-US" sz="1400"/>
              <a:t>("Employee Salary: </a:t>
            </a:r>
            <a:r>
              <a:rPr lang="en-US" sz="1400" err="1"/>
              <a:t>Rs</a:t>
            </a:r>
            <a:r>
              <a:rPr lang="en-US" sz="1400"/>
              <a:t>."+salary);</a:t>
            </a:r>
          </a:p>
          <a:p>
            <a:pPr marL="0" indent="0">
              <a:lnSpc>
                <a:spcPct val="120000"/>
              </a:lnSpc>
              <a:spcBef>
                <a:spcPts val="0"/>
              </a:spcBef>
              <a:buNone/>
            </a:pPr>
            <a:r>
              <a:rPr lang="en-US" sz="1400"/>
              <a:t> }</a:t>
            </a:r>
          </a:p>
          <a:p>
            <a:pPr marL="0" indent="0">
              <a:lnSpc>
                <a:spcPct val="120000"/>
              </a:lnSpc>
              <a:spcBef>
                <a:spcPts val="0"/>
              </a:spcBef>
              <a:buNone/>
            </a:pPr>
            <a:r>
              <a:rPr lang="en-US" sz="1400"/>
              <a:t>}</a:t>
            </a:r>
          </a:p>
          <a:p>
            <a:pPr marL="0" indent="0">
              <a:lnSpc>
                <a:spcPct val="120000"/>
              </a:lnSpc>
              <a:spcBef>
                <a:spcPts val="0"/>
              </a:spcBef>
              <a:buNone/>
            </a:pPr>
            <a:endParaRPr lang="en-US" sz="1400"/>
          </a:p>
          <a:p>
            <a:pPr marL="0" indent="0">
              <a:lnSpc>
                <a:spcPct val="120000"/>
              </a:lnSpc>
              <a:spcBef>
                <a:spcPts val="0"/>
              </a:spcBef>
              <a:buNone/>
            </a:pPr>
            <a:r>
              <a:rPr lang="en-US" sz="1400" b="1">
                <a:solidFill>
                  <a:schemeClr val="bg1"/>
                </a:solidFill>
              </a:rPr>
              <a:t>// child class 1</a:t>
            </a:r>
          </a:p>
          <a:p>
            <a:pPr marL="0" indent="0">
              <a:lnSpc>
                <a:spcPct val="120000"/>
              </a:lnSpc>
              <a:spcBef>
                <a:spcPts val="0"/>
              </a:spcBef>
              <a:buNone/>
            </a:pPr>
            <a:r>
              <a:rPr lang="en-US" sz="1400"/>
              <a:t>class </a:t>
            </a:r>
            <a:r>
              <a:rPr lang="en-US" sz="1400" err="1"/>
              <a:t>FullTimeEmployee</a:t>
            </a:r>
            <a:r>
              <a:rPr lang="en-US" sz="1400"/>
              <a:t> extends Employee{</a:t>
            </a:r>
          </a:p>
          <a:p>
            <a:pPr marL="0" indent="0">
              <a:lnSpc>
                <a:spcPct val="120000"/>
              </a:lnSpc>
              <a:spcBef>
                <a:spcPts val="0"/>
              </a:spcBef>
              <a:buNone/>
            </a:pPr>
            <a:r>
              <a:rPr lang="en-US" sz="1400"/>
              <a:t> double hike = 0.50;</a:t>
            </a:r>
          </a:p>
          <a:p>
            <a:pPr marL="0" indent="0">
              <a:lnSpc>
                <a:spcPct val="120000"/>
              </a:lnSpc>
              <a:spcBef>
                <a:spcPts val="0"/>
              </a:spcBef>
              <a:buNone/>
            </a:pPr>
            <a:endParaRPr lang="en-US" sz="1400"/>
          </a:p>
          <a:p>
            <a:pPr marL="0" indent="0">
              <a:lnSpc>
                <a:spcPct val="120000"/>
              </a:lnSpc>
              <a:spcBef>
                <a:spcPts val="0"/>
              </a:spcBef>
              <a:buNone/>
            </a:pPr>
            <a:r>
              <a:rPr lang="en-US" sz="1400"/>
              <a:t> void </a:t>
            </a:r>
            <a:r>
              <a:rPr lang="en-US" sz="1400" err="1"/>
              <a:t>incrementSalary</a:t>
            </a:r>
            <a:r>
              <a:rPr lang="en-US" sz="1400"/>
              <a:t>() {</a:t>
            </a:r>
          </a:p>
          <a:p>
            <a:pPr marL="0" indent="0">
              <a:lnSpc>
                <a:spcPct val="120000"/>
              </a:lnSpc>
              <a:spcBef>
                <a:spcPts val="0"/>
              </a:spcBef>
              <a:buNone/>
            </a:pPr>
            <a:r>
              <a:rPr lang="en-US" sz="1400"/>
              <a:t>   salary = salary + (salary * hike);</a:t>
            </a:r>
          </a:p>
          <a:p>
            <a:pPr marL="0" indent="0">
              <a:lnSpc>
                <a:spcPct val="120000"/>
              </a:lnSpc>
              <a:spcBef>
                <a:spcPts val="0"/>
              </a:spcBef>
              <a:buNone/>
            </a:pPr>
            <a:r>
              <a:rPr lang="en-US" sz="1400"/>
              <a:t>   </a:t>
            </a:r>
            <a:r>
              <a:rPr lang="en-US" sz="1400" err="1"/>
              <a:t>System.out.println</a:t>
            </a:r>
            <a:r>
              <a:rPr lang="en-US" sz="1400"/>
              <a:t>("Full Time Employee Salary after </a:t>
            </a:r>
            <a:r>
              <a:rPr lang="en-US" sz="1400" err="1"/>
              <a:t>increement</a:t>
            </a:r>
            <a:r>
              <a:rPr lang="en-US" sz="1400"/>
              <a:t> : "+salary);</a:t>
            </a:r>
          </a:p>
          <a:p>
            <a:pPr marL="0" indent="0">
              <a:lnSpc>
                <a:spcPct val="120000"/>
              </a:lnSpc>
              <a:spcBef>
                <a:spcPts val="0"/>
              </a:spcBef>
              <a:buNone/>
            </a:pPr>
            <a:r>
              <a:rPr lang="en-US" sz="1400"/>
              <a:t> }</a:t>
            </a:r>
          </a:p>
          <a:p>
            <a:pPr marL="0" indent="0">
              <a:lnSpc>
                <a:spcPct val="120000"/>
              </a:lnSpc>
              <a:spcBef>
                <a:spcPts val="0"/>
              </a:spcBef>
              <a:buNone/>
            </a:pPr>
            <a:r>
              <a:rPr lang="en-US" sz="1400"/>
              <a:t>}</a:t>
            </a:r>
          </a:p>
        </p:txBody>
      </p:sp>
      <p:sp>
        <p:nvSpPr>
          <p:cNvPr id="6" name="TextBox 5"/>
          <p:cNvSpPr txBox="1"/>
          <p:nvPr/>
        </p:nvSpPr>
        <p:spPr>
          <a:xfrm>
            <a:off x="3965171" y="907636"/>
            <a:ext cx="6276109" cy="5780044"/>
          </a:xfrm>
          <a:prstGeom prst="rect">
            <a:avLst/>
          </a:prstGeom>
          <a:noFill/>
          <a:ln>
            <a:solidFill>
              <a:schemeClr val="bg1"/>
            </a:solidFill>
          </a:ln>
        </p:spPr>
        <p:txBody>
          <a:bodyPr wrap="square" rtlCol="0">
            <a:spAutoFit/>
          </a:bodyPr>
          <a:lstStyle/>
          <a:p>
            <a:pPr>
              <a:lnSpc>
                <a:spcPct val="120000"/>
              </a:lnSpc>
            </a:pPr>
            <a:r>
              <a:rPr lang="en-US" sz="1400" b="1">
                <a:solidFill>
                  <a:schemeClr val="bg1"/>
                </a:solidFill>
              </a:rPr>
              <a:t>// child class 2</a:t>
            </a:r>
          </a:p>
          <a:p>
            <a:pPr>
              <a:lnSpc>
                <a:spcPct val="120000"/>
              </a:lnSpc>
            </a:pPr>
            <a:r>
              <a:rPr lang="en-US" sz="1400"/>
              <a:t>class </a:t>
            </a:r>
            <a:r>
              <a:rPr lang="en-US" sz="1400" err="1"/>
              <a:t>InternEmployee</a:t>
            </a:r>
            <a:r>
              <a:rPr lang="en-US" sz="1400"/>
              <a:t> extends Employee{</a:t>
            </a:r>
          </a:p>
          <a:p>
            <a:pPr>
              <a:lnSpc>
                <a:spcPct val="120000"/>
              </a:lnSpc>
            </a:pPr>
            <a:r>
              <a:rPr lang="en-US" sz="1400"/>
              <a:t> double hike = 0.25;</a:t>
            </a:r>
          </a:p>
          <a:p>
            <a:pPr>
              <a:lnSpc>
                <a:spcPct val="120000"/>
              </a:lnSpc>
            </a:pPr>
            <a:endParaRPr lang="en-US" sz="1400"/>
          </a:p>
          <a:p>
            <a:pPr>
              <a:lnSpc>
                <a:spcPct val="120000"/>
              </a:lnSpc>
            </a:pPr>
            <a:r>
              <a:rPr lang="en-US" sz="1400"/>
              <a:t> void </a:t>
            </a:r>
            <a:r>
              <a:rPr lang="en-US" sz="1400" err="1"/>
              <a:t>incrementSalary</a:t>
            </a:r>
            <a:r>
              <a:rPr lang="en-US" sz="1400"/>
              <a:t>() {</a:t>
            </a:r>
          </a:p>
          <a:p>
            <a:pPr>
              <a:lnSpc>
                <a:spcPct val="120000"/>
              </a:lnSpc>
            </a:pPr>
            <a:r>
              <a:rPr lang="en-US" sz="1400"/>
              <a:t>   salary = salary + (salary * hike);</a:t>
            </a:r>
          </a:p>
          <a:p>
            <a:pPr>
              <a:lnSpc>
                <a:spcPct val="120000"/>
              </a:lnSpc>
            </a:pPr>
            <a:r>
              <a:rPr lang="en-US" sz="1400"/>
              <a:t>   </a:t>
            </a:r>
            <a:r>
              <a:rPr lang="en-US" sz="1400" err="1"/>
              <a:t>System.out.println</a:t>
            </a:r>
            <a:r>
              <a:rPr lang="en-US" sz="1400"/>
              <a:t>("Intern Salary after </a:t>
            </a:r>
            <a:r>
              <a:rPr lang="en-US" sz="1400" err="1"/>
              <a:t>increement</a:t>
            </a:r>
            <a:r>
              <a:rPr lang="en-US" sz="1400"/>
              <a:t> : "+salary);</a:t>
            </a:r>
          </a:p>
          <a:p>
            <a:pPr>
              <a:lnSpc>
                <a:spcPct val="120000"/>
              </a:lnSpc>
            </a:pPr>
            <a:r>
              <a:rPr lang="en-US" sz="1400"/>
              <a:t> }}</a:t>
            </a:r>
          </a:p>
          <a:p>
            <a:pPr>
              <a:lnSpc>
                <a:spcPct val="120000"/>
              </a:lnSpc>
            </a:pPr>
            <a:endParaRPr lang="en-US" sz="1400"/>
          </a:p>
          <a:p>
            <a:pPr>
              <a:lnSpc>
                <a:spcPct val="120000"/>
              </a:lnSpc>
            </a:pPr>
            <a:r>
              <a:rPr lang="en-US" sz="1400"/>
              <a:t>class Main {</a:t>
            </a:r>
          </a:p>
          <a:p>
            <a:pPr>
              <a:lnSpc>
                <a:spcPct val="120000"/>
              </a:lnSpc>
            </a:pPr>
            <a:r>
              <a:rPr lang="en-US" sz="1400"/>
              <a:t> public static void main(String[] </a:t>
            </a:r>
            <a:r>
              <a:rPr lang="en-US" sz="1400" err="1"/>
              <a:t>args</a:t>
            </a:r>
            <a:r>
              <a:rPr lang="en-US" sz="1400"/>
              <a:t>) {</a:t>
            </a:r>
          </a:p>
          <a:p>
            <a:pPr>
              <a:lnSpc>
                <a:spcPct val="120000"/>
              </a:lnSpc>
            </a:pPr>
            <a:r>
              <a:rPr lang="en-US" sz="1400"/>
              <a:t>   // object created</a:t>
            </a:r>
          </a:p>
          <a:p>
            <a:pPr>
              <a:lnSpc>
                <a:spcPct val="120000"/>
              </a:lnSpc>
            </a:pPr>
            <a:r>
              <a:rPr lang="en-US" sz="1400"/>
              <a:t>   </a:t>
            </a:r>
            <a:r>
              <a:rPr lang="en-US" sz="1400" err="1"/>
              <a:t>FullTimeEmployee</a:t>
            </a:r>
            <a:r>
              <a:rPr lang="en-US" sz="1400"/>
              <a:t> emp1 = new </a:t>
            </a:r>
            <a:r>
              <a:rPr lang="en-US" sz="1400" err="1"/>
              <a:t>FullTimeEmployee</a:t>
            </a:r>
            <a:r>
              <a:rPr lang="en-US" sz="1400"/>
              <a:t>();</a:t>
            </a:r>
          </a:p>
          <a:p>
            <a:pPr>
              <a:lnSpc>
                <a:spcPct val="120000"/>
              </a:lnSpc>
            </a:pPr>
            <a:r>
              <a:rPr lang="en-US" sz="1400"/>
              <a:t>   </a:t>
            </a:r>
            <a:r>
              <a:rPr lang="en-US" sz="1400" err="1"/>
              <a:t>InternEmployee</a:t>
            </a:r>
            <a:r>
              <a:rPr lang="en-US" sz="1400"/>
              <a:t> emp2 = new </a:t>
            </a:r>
            <a:r>
              <a:rPr lang="en-US" sz="1400" err="1"/>
              <a:t>InternEmployee</a:t>
            </a:r>
            <a:r>
              <a:rPr lang="en-US" sz="1400"/>
              <a:t>();</a:t>
            </a:r>
          </a:p>
          <a:p>
            <a:pPr>
              <a:lnSpc>
                <a:spcPct val="120000"/>
              </a:lnSpc>
            </a:pPr>
            <a:r>
              <a:rPr lang="en-US" sz="1400"/>
              <a:t>   </a:t>
            </a:r>
            <a:r>
              <a:rPr lang="en-US" sz="1400" err="1"/>
              <a:t>System.out.println</a:t>
            </a:r>
            <a:r>
              <a:rPr lang="en-US" sz="1400"/>
              <a:t>("Salary of a full-time employee before incrementing:");</a:t>
            </a:r>
          </a:p>
          <a:p>
            <a:pPr>
              <a:lnSpc>
                <a:spcPct val="120000"/>
              </a:lnSpc>
            </a:pPr>
            <a:r>
              <a:rPr lang="en-US" sz="1400"/>
              <a:t>   emp1.displaySalary();</a:t>
            </a:r>
          </a:p>
          <a:p>
            <a:pPr>
              <a:lnSpc>
                <a:spcPct val="120000"/>
              </a:lnSpc>
            </a:pPr>
            <a:r>
              <a:rPr lang="en-US" sz="1400"/>
              <a:t>   emp1.incrementSalary(); // salary incremented of Full time Employee</a:t>
            </a:r>
          </a:p>
          <a:p>
            <a:pPr>
              <a:lnSpc>
                <a:spcPct val="120000"/>
              </a:lnSpc>
            </a:pPr>
            <a:r>
              <a:rPr lang="en-US" sz="1400"/>
              <a:t>   </a:t>
            </a:r>
            <a:r>
              <a:rPr lang="en-US" sz="1400" err="1"/>
              <a:t>System.out.println</a:t>
            </a:r>
            <a:r>
              <a:rPr lang="en-US" sz="1400"/>
              <a:t>("Salary of an intern before incrementing:");</a:t>
            </a:r>
          </a:p>
          <a:p>
            <a:pPr>
              <a:lnSpc>
                <a:spcPct val="120000"/>
              </a:lnSpc>
            </a:pPr>
            <a:r>
              <a:rPr lang="en-US" sz="1400"/>
              <a:t>   emp2.displaySalary();</a:t>
            </a:r>
          </a:p>
          <a:p>
            <a:pPr>
              <a:lnSpc>
                <a:spcPct val="120000"/>
              </a:lnSpc>
            </a:pPr>
            <a:r>
              <a:rPr lang="en-US" sz="1400"/>
              <a:t>   emp2.incrementSalary();  // salary incremented of Intern</a:t>
            </a:r>
          </a:p>
          <a:p>
            <a:pPr>
              <a:lnSpc>
                <a:spcPct val="120000"/>
              </a:lnSpc>
            </a:pPr>
            <a:r>
              <a:rPr lang="en-US" sz="1400"/>
              <a:t>    }}</a:t>
            </a:r>
          </a:p>
        </p:txBody>
      </p:sp>
    </p:spTree>
    <p:extLst>
      <p:ext uri="{BB962C8B-B14F-4D97-AF65-F5344CB8AC3E}">
        <p14:creationId xmlns:p14="http://schemas.microsoft.com/office/powerpoint/2010/main" val="1612834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22D4D9-A687-6F7E-DC6D-4408A8B97B4B}"/>
              </a:ext>
            </a:extLst>
          </p:cNvPr>
          <p:cNvSpPr txBox="1"/>
          <p:nvPr/>
        </p:nvSpPr>
        <p:spPr>
          <a:xfrm>
            <a:off x="466165" y="188259"/>
            <a:ext cx="11313459" cy="1959511"/>
          </a:xfrm>
          <a:prstGeom prst="rect">
            <a:avLst/>
          </a:prstGeom>
          <a:noFill/>
        </p:spPr>
        <p:txBody>
          <a:bodyPr wrap="square" rtlCol="0">
            <a:spAutoFit/>
          </a:bodyPr>
          <a:lstStyle/>
          <a:p>
            <a:pPr marL="342900" lvl="0" indent="-342900" algn="just">
              <a:spcBef>
                <a:spcPts val="1000"/>
              </a:spcBef>
              <a:buClr>
                <a:schemeClr val="bg2">
                  <a:lumMod val="40000"/>
                  <a:lumOff val="60000"/>
                </a:schemeClr>
              </a:buClr>
              <a:buSzPct val="80000"/>
              <a:buFont typeface="Wingdings 3" charset="2"/>
              <a:buChar char=""/>
            </a:pPr>
            <a:endParaRPr lang="en-US" altLang="en-US" sz="1700">
              <a:latin typeface="Consolas" panose="020B0609020204030204" pitchFamily="49" charset="0"/>
            </a:endParaRPr>
          </a:p>
          <a:p>
            <a:pPr lvl="0" algn="just">
              <a:spcBef>
                <a:spcPts val="1000"/>
              </a:spcBef>
              <a:buClr>
                <a:schemeClr val="bg2">
                  <a:lumMod val="40000"/>
                  <a:lumOff val="60000"/>
                </a:schemeClr>
              </a:buClr>
              <a:buSzPct val="80000"/>
            </a:pPr>
            <a:r>
              <a:rPr lang="en-US" altLang="en-US" sz="1700">
                <a:latin typeface="Consolas" panose="020B0609020204030204" pitchFamily="49" charset="0"/>
              </a:rPr>
              <a:t>            </a:t>
            </a:r>
            <a:endParaRPr lang="en-US"/>
          </a:p>
          <a:p>
            <a:pPr algn="just">
              <a:spcBef>
                <a:spcPts val="1000"/>
              </a:spcBef>
              <a:buClr>
                <a:schemeClr val="bg2">
                  <a:lumMod val="40000"/>
                  <a:lumOff val="60000"/>
                </a:schemeClr>
              </a:buClr>
              <a:buSzPct val="80000"/>
            </a:pPr>
            <a:endParaRPr lang="en-US"/>
          </a:p>
          <a:p>
            <a:pPr algn="just">
              <a:spcBef>
                <a:spcPts val="1000"/>
              </a:spcBef>
              <a:buClr>
                <a:schemeClr val="bg2">
                  <a:lumMod val="40000"/>
                  <a:lumOff val="60000"/>
                </a:schemeClr>
              </a:buClr>
              <a:buSzPct val="80000"/>
            </a:pPr>
            <a:endParaRPr lang="en-US"/>
          </a:p>
          <a:p>
            <a:pPr marL="342900" indent="-342900" algn="just">
              <a:spcBef>
                <a:spcPts val="1000"/>
              </a:spcBef>
              <a:buClr>
                <a:schemeClr val="bg2">
                  <a:lumMod val="40000"/>
                  <a:lumOff val="60000"/>
                </a:schemeClr>
              </a:buClr>
              <a:buSzPct val="80000"/>
              <a:buFont typeface="Wingdings 3" charset="2"/>
              <a:buChar char=""/>
            </a:pPr>
            <a:endParaRPr lang="en-US"/>
          </a:p>
        </p:txBody>
      </p:sp>
      <p:sp>
        <p:nvSpPr>
          <p:cNvPr id="2" name="Title 1"/>
          <p:cNvSpPr>
            <a:spLocks noGrp="1"/>
          </p:cNvSpPr>
          <p:nvPr>
            <p:ph type="title"/>
          </p:nvPr>
        </p:nvSpPr>
        <p:spPr>
          <a:xfrm>
            <a:off x="187606" y="188259"/>
            <a:ext cx="11870575" cy="719377"/>
          </a:xfrm>
        </p:spPr>
        <p:txBody>
          <a:bodyPr/>
          <a:lstStyle/>
          <a:p>
            <a:pPr algn="ctr"/>
            <a:r>
              <a:rPr lang="en-US"/>
              <a:t>Hierarchical Inheritance </a:t>
            </a:r>
            <a:endParaRPr lang="en-IN"/>
          </a:p>
        </p:txBody>
      </p:sp>
      <p:pic>
        <p:nvPicPr>
          <p:cNvPr id="8" name="Picture 7"/>
          <p:cNvPicPr>
            <a:picLocks noChangeAspect="1"/>
          </p:cNvPicPr>
          <p:nvPr/>
        </p:nvPicPr>
        <p:blipFill>
          <a:blip r:embed="rId2"/>
          <a:stretch>
            <a:fillRect/>
          </a:stretch>
        </p:blipFill>
        <p:spPr>
          <a:xfrm>
            <a:off x="1570453" y="1722868"/>
            <a:ext cx="9122595" cy="2308805"/>
          </a:xfrm>
          <a:prstGeom prst="rect">
            <a:avLst/>
          </a:prstGeom>
        </p:spPr>
      </p:pic>
    </p:spTree>
    <p:extLst>
      <p:ext uri="{BB962C8B-B14F-4D97-AF65-F5344CB8AC3E}">
        <p14:creationId xmlns:p14="http://schemas.microsoft.com/office/powerpoint/2010/main" val="3557393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22D4D9-A687-6F7E-DC6D-4408A8B97B4B}"/>
              </a:ext>
            </a:extLst>
          </p:cNvPr>
          <p:cNvSpPr txBox="1"/>
          <p:nvPr/>
        </p:nvSpPr>
        <p:spPr>
          <a:xfrm>
            <a:off x="466165" y="188259"/>
            <a:ext cx="11313459" cy="1959511"/>
          </a:xfrm>
          <a:prstGeom prst="rect">
            <a:avLst/>
          </a:prstGeom>
          <a:noFill/>
        </p:spPr>
        <p:txBody>
          <a:bodyPr wrap="square" rtlCol="0">
            <a:spAutoFit/>
          </a:bodyPr>
          <a:lstStyle/>
          <a:p>
            <a:pPr marL="342900" lvl="0" indent="-342900" algn="just">
              <a:spcBef>
                <a:spcPts val="1000"/>
              </a:spcBef>
              <a:buClr>
                <a:schemeClr val="bg2">
                  <a:lumMod val="40000"/>
                  <a:lumOff val="60000"/>
                </a:schemeClr>
              </a:buClr>
              <a:buSzPct val="80000"/>
              <a:buFont typeface="Wingdings 3" charset="2"/>
              <a:buChar char=""/>
            </a:pPr>
            <a:endParaRPr lang="en-US" altLang="en-US" sz="1700">
              <a:latin typeface="Consolas" panose="020B0609020204030204" pitchFamily="49" charset="0"/>
            </a:endParaRPr>
          </a:p>
          <a:p>
            <a:pPr lvl="0" algn="just">
              <a:spcBef>
                <a:spcPts val="1000"/>
              </a:spcBef>
              <a:buClr>
                <a:schemeClr val="bg2">
                  <a:lumMod val="40000"/>
                  <a:lumOff val="60000"/>
                </a:schemeClr>
              </a:buClr>
              <a:buSzPct val="80000"/>
            </a:pPr>
            <a:r>
              <a:rPr lang="en-US" altLang="en-US" sz="1700">
                <a:latin typeface="Consolas" panose="020B0609020204030204" pitchFamily="49" charset="0"/>
              </a:rPr>
              <a:t>            </a:t>
            </a:r>
            <a:endParaRPr lang="en-US"/>
          </a:p>
          <a:p>
            <a:pPr algn="just">
              <a:spcBef>
                <a:spcPts val="1000"/>
              </a:spcBef>
              <a:buClr>
                <a:schemeClr val="bg2">
                  <a:lumMod val="40000"/>
                  <a:lumOff val="60000"/>
                </a:schemeClr>
              </a:buClr>
              <a:buSzPct val="80000"/>
            </a:pPr>
            <a:endParaRPr lang="en-US"/>
          </a:p>
          <a:p>
            <a:pPr algn="just">
              <a:spcBef>
                <a:spcPts val="1000"/>
              </a:spcBef>
              <a:buClr>
                <a:schemeClr val="bg2">
                  <a:lumMod val="40000"/>
                  <a:lumOff val="60000"/>
                </a:schemeClr>
              </a:buClr>
              <a:buSzPct val="80000"/>
            </a:pPr>
            <a:endParaRPr lang="en-US"/>
          </a:p>
          <a:p>
            <a:pPr marL="342900" indent="-342900" algn="just">
              <a:spcBef>
                <a:spcPts val="1000"/>
              </a:spcBef>
              <a:buClr>
                <a:schemeClr val="bg2">
                  <a:lumMod val="40000"/>
                  <a:lumOff val="60000"/>
                </a:schemeClr>
              </a:buClr>
              <a:buSzPct val="80000"/>
              <a:buFont typeface="Wingdings 3" charset="2"/>
              <a:buChar char=""/>
            </a:pPr>
            <a:endParaRPr lang="en-US"/>
          </a:p>
        </p:txBody>
      </p:sp>
      <p:sp>
        <p:nvSpPr>
          <p:cNvPr id="2" name="Title 1"/>
          <p:cNvSpPr>
            <a:spLocks noGrp="1"/>
          </p:cNvSpPr>
          <p:nvPr>
            <p:ph type="title"/>
          </p:nvPr>
        </p:nvSpPr>
        <p:spPr>
          <a:xfrm>
            <a:off x="187606" y="188259"/>
            <a:ext cx="11870575" cy="719377"/>
          </a:xfrm>
        </p:spPr>
        <p:txBody>
          <a:bodyPr/>
          <a:lstStyle/>
          <a:p>
            <a:pPr algn="ctr"/>
            <a:r>
              <a:rPr lang="en-US"/>
              <a:t>Method Overriding</a:t>
            </a:r>
            <a:endParaRPr lang="en-IN"/>
          </a:p>
        </p:txBody>
      </p:sp>
      <p:sp>
        <p:nvSpPr>
          <p:cNvPr id="7" name="TextBox 6"/>
          <p:cNvSpPr txBox="1"/>
          <p:nvPr/>
        </p:nvSpPr>
        <p:spPr>
          <a:xfrm>
            <a:off x="315884" y="887605"/>
            <a:ext cx="11742297" cy="4534575"/>
          </a:xfrm>
          <a:prstGeom prst="rect">
            <a:avLst/>
          </a:prstGeom>
          <a:noFill/>
        </p:spPr>
        <p:txBody>
          <a:bodyPr wrap="square" rtlCol="0">
            <a:spAutoFit/>
          </a:bodyPr>
          <a:lstStyle/>
          <a:p>
            <a:pPr marL="285750" indent="-342900" algn="just">
              <a:spcBef>
                <a:spcPts val="1000"/>
              </a:spcBef>
              <a:buClr>
                <a:schemeClr val="bg2">
                  <a:lumMod val="40000"/>
                  <a:lumOff val="60000"/>
                </a:schemeClr>
              </a:buClr>
              <a:buSzPct val="80000"/>
              <a:buFont typeface="Wingdings 3" charset="2"/>
              <a:buChar char=""/>
            </a:pPr>
            <a:r>
              <a:rPr lang="en-US" sz="1700"/>
              <a:t>If a base class and derived class have a method with same name but different parameter list, then it is called as method overloading.</a:t>
            </a:r>
          </a:p>
          <a:p>
            <a:pPr marL="285750" indent="-342900" algn="just">
              <a:spcBef>
                <a:spcPts val="1000"/>
              </a:spcBef>
              <a:buClr>
                <a:schemeClr val="bg2">
                  <a:lumMod val="40000"/>
                  <a:lumOff val="60000"/>
                </a:schemeClr>
              </a:buClr>
              <a:buSzPct val="80000"/>
              <a:buFont typeface="Wingdings 3" charset="2"/>
              <a:buChar char=""/>
            </a:pPr>
            <a:r>
              <a:rPr lang="en-US" sz="1700"/>
              <a:t>But, </a:t>
            </a:r>
            <a:r>
              <a:rPr lang="en-US" sz="1700" b="1"/>
              <a:t>If a base class and derived class have a method with same name and same parameter list, then it is called as method overriding.</a:t>
            </a:r>
          </a:p>
          <a:p>
            <a:pPr marL="285750" indent="-342900" algn="just">
              <a:spcBef>
                <a:spcPts val="1000"/>
              </a:spcBef>
              <a:buClr>
                <a:schemeClr val="bg2">
                  <a:lumMod val="40000"/>
                  <a:lumOff val="60000"/>
                </a:schemeClr>
              </a:buClr>
              <a:buSzPct val="80000"/>
              <a:buFont typeface="Wingdings 3" charset="2"/>
              <a:buChar char=""/>
            </a:pPr>
            <a:r>
              <a:rPr lang="en-US" sz="1700"/>
              <a:t>Usage of Java Method Overriding</a:t>
            </a:r>
          </a:p>
          <a:p>
            <a:pPr marL="742950" lvl="1" indent="-342900" algn="just">
              <a:spcBef>
                <a:spcPts val="1000"/>
              </a:spcBef>
              <a:buClr>
                <a:schemeClr val="bg2">
                  <a:lumMod val="40000"/>
                  <a:lumOff val="60000"/>
                </a:schemeClr>
              </a:buClr>
              <a:buSzPct val="80000"/>
              <a:buFont typeface="Wingdings 3" charset="2"/>
              <a:buChar char=""/>
            </a:pPr>
            <a:r>
              <a:rPr lang="en-US" sz="1700"/>
              <a:t>Method overriding is used to provide the specific implementation of a method which is already provided by its superclass.</a:t>
            </a:r>
          </a:p>
          <a:p>
            <a:pPr marL="742950" lvl="1" indent="-342900" algn="just">
              <a:spcBef>
                <a:spcPts val="1000"/>
              </a:spcBef>
              <a:buClr>
                <a:schemeClr val="bg2">
                  <a:lumMod val="40000"/>
                  <a:lumOff val="60000"/>
                </a:schemeClr>
              </a:buClr>
              <a:buSzPct val="80000"/>
              <a:buFont typeface="Wingdings 3" charset="2"/>
              <a:buChar char=""/>
            </a:pPr>
            <a:r>
              <a:rPr lang="en-US" sz="1700"/>
              <a:t>Method overriding is used for runtime polymorphism</a:t>
            </a:r>
          </a:p>
          <a:p>
            <a:pPr marL="285750" indent="-342900" algn="just">
              <a:spcBef>
                <a:spcPts val="1000"/>
              </a:spcBef>
              <a:buClr>
                <a:schemeClr val="bg2">
                  <a:lumMod val="40000"/>
                  <a:lumOff val="60000"/>
                </a:schemeClr>
              </a:buClr>
              <a:buSzPct val="80000"/>
              <a:buFont typeface="Wingdings 3" charset="2"/>
              <a:buChar char=""/>
            </a:pPr>
            <a:r>
              <a:rPr lang="en-US" sz="1700"/>
              <a:t>Rules for Java Method Overriding</a:t>
            </a:r>
          </a:p>
          <a:p>
            <a:pPr marL="742950" lvl="1" indent="-342900" algn="just">
              <a:spcBef>
                <a:spcPts val="1000"/>
              </a:spcBef>
              <a:buClr>
                <a:schemeClr val="bg2">
                  <a:lumMod val="40000"/>
                  <a:lumOff val="60000"/>
                </a:schemeClr>
              </a:buClr>
              <a:buSzPct val="80000"/>
              <a:buFont typeface="Wingdings 3" charset="2"/>
              <a:buChar char=""/>
            </a:pPr>
            <a:r>
              <a:rPr lang="en-US" sz="1700"/>
              <a:t>The method must have the same name as in the parent class</a:t>
            </a:r>
          </a:p>
          <a:p>
            <a:pPr marL="742950" lvl="1" indent="-342900" algn="just">
              <a:spcBef>
                <a:spcPts val="1000"/>
              </a:spcBef>
              <a:buClr>
                <a:schemeClr val="bg2">
                  <a:lumMod val="40000"/>
                  <a:lumOff val="60000"/>
                </a:schemeClr>
              </a:buClr>
              <a:buSzPct val="80000"/>
              <a:buFont typeface="Wingdings 3" charset="2"/>
              <a:buChar char=""/>
            </a:pPr>
            <a:r>
              <a:rPr lang="en-US" sz="1700"/>
              <a:t>The method must have the same parameter as in the parent class.</a:t>
            </a:r>
          </a:p>
          <a:p>
            <a:pPr marL="742950" lvl="1" indent="-342900" algn="just">
              <a:spcBef>
                <a:spcPts val="1000"/>
              </a:spcBef>
              <a:buClr>
                <a:schemeClr val="bg2">
                  <a:lumMod val="40000"/>
                  <a:lumOff val="60000"/>
                </a:schemeClr>
              </a:buClr>
              <a:buSzPct val="80000"/>
              <a:buFont typeface="Wingdings 3" charset="2"/>
              <a:buChar char=""/>
            </a:pPr>
            <a:r>
              <a:rPr lang="en-US" sz="1700"/>
              <a:t>There must be an IS-A relationship (inheritance).</a:t>
            </a:r>
          </a:p>
          <a:p>
            <a:pPr lvl="1"/>
            <a:endParaRPr lang="en-IN"/>
          </a:p>
        </p:txBody>
      </p:sp>
    </p:spTree>
    <p:extLst>
      <p:ext uri="{BB962C8B-B14F-4D97-AF65-F5344CB8AC3E}">
        <p14:creationId xmlns:p14="http://schemas.microsoft.com/office/powerpoint/2010/main" val="9801178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22FC888FE33A349B41D4CD90A81AD87" ma:contentTypeVersion="4" ma:contentTypeDescription="Create a new document." ma:contentTypeScope="" ma:versionID="b5f7efc47b52f4b913bd131a4df389df">
  <xsd:schema xmlns:xsd="http://www.w3.org/2001/XMLSchema" xmlns:xs="http://www.w3.org/2001/XMLSchema" xmlns:p="http://schemas.microsoft.com/office/2006/metadata/properties" xmlns:ns2="e4f7efb8-cb7e-43b6-9b90-b807d6450c17" targetNamespace="http://schemas.microsoft.com/office/2006/metadata/properties" ma:root="true" ma:fieldsID="2836af00a7e6d42234487084ab7110db" ns2:_="">
    <xsd:import namespace="e4f7efb8-cb7e-43b6-9b90-b807d6450c1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f7efb8-cb7e-43b6-9b90-b807d6450c1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AA403C1-06F4-4D86-AC5D-6C10B2CB4482}">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80255273-1787-43BA-B3D8-00628C999716}">
  <ds:schemaRefs>
    <ds:schemaRef ds:uri="http://schemas.microsoft.com/sharepoint/v3/contenttype/forms"/>
  </ds:schemaRefs>
</ds:datastoreItem>
</file>

<file path=customXml/itemProps3.xml><?xml version="1.0" encoding="utf-8"?>
<ds:datastoreItem xmlns:ds="http://schemas.openxmlformats.org/officeDocument/2006/customXml" ds:itemID="{84ABFC62-44F2-4AB1-9CD8-01E518D41A8C}">
  <ds:schemaRefs>
    <ds:schemaRef ds:uri="e4f7efb8-cb7e-43b6-9b90-b807d6450c1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Ion</Template>
  <TotalTime>0</TotalTime>
  <Words>2448</Words>
  <Application>Microsoft Office PowerPoint</Application>
  <PresentationFormat>Widescreen</PresentationFormat>
  <Paragraphs>384</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Century Gothic</vt:lpstr>
      <vt:lpstr>Consolas</vt:lpstr>
      <vt:lpstr>Wingdings</vt:lpstr>
      <vt:lpstr>Wingdings 3</vt:lpstr>
      <vt:lpstr>Ion</vt:lpstr>
      <vt:lpstr>JAVA PROGRAMMING</vt:lpstr>
      <vt:lpstr>PowerPoint Presentation</vt:lpstr>
      <vt:lpstr>PowerPoint Presentation</vt:lpstr>
      <vt:lpstr>Single Inheritance </vt:lpstr>
      <vt:lpstr>Multilevel Inheritance </vt:lpstr>
      <vt:lpstr>Hierarchical Inheritance </vt:lpstr>
      <vt:lpstr>Hierarchical Inheritance </vt:lpstr>
      <vt:lpstr>Hierarchical Inheritance </vt:lpstr>
      <vt:lpstr>Method Overriding</vt:lpstr>
      <vt:lpstr>Method Overriding</vt:lpstr>
      <vt:lpstr>Final class and “final” keyword</vt:lpstr>
      <vt:lpstr>Final class and “final” keyword</vt:lpstr>
      <vt:lpstr>Final class and “final” keyword</vt:lpstr>
      <vt:lpstr>Final class and “final” keyword</vt:lpstr>
      <vt:lpstr>Java Abstract class and method</vt:lpstr>
      <vt:lpstr>Java Abstract class and method</vt:lpstr>
      <vt:lpstr>The super keyword</vt:lpstr>
      <vt:lpstr>The super keyword</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PROGRAMMING</dc:title>
  <dc:creator>Hiral Modi</dc:creator>
  <cp:lastModifiedBy>Maria Lokhandwala</cp:lastModifiedBy>
  <cp:revision>1</cp:revision>
  <dcterms:created xsi:type="dcterms:W3CDTF">2022-12-13T18:25:38Z</dcterms:created>
  <dcterms:modified xsi:type="dcterms:W3CDTF">2024-08-24T16:44:30Z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0x010100B22FC888FE33A349B41D4CD90A81AD87</vt:lpwstr>
  </property>
</Properties>
</file>